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5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nek Jabłonka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–Janek Jabłonka</a:t>
            </a:r>
          </a:p>
        </p:txBody>
      </p:sp>
      <p:sp>
        <p:nvSpPr>
          <p:cNvPr id="94" name="„Wpisz tu cytat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„Wpisz tu cytat.” </a:t>
            </a:r>
          </a:p>
        </p:txBody>
      </p:sp>
      <p:sp>
        <p:nvSpPr>
          <p:cNvPr id="9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azek"/>
          <p:cNvSpPr>
            <a:spLocks noGrp="1"/>
          </p:cNvSpPr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azek"/>
          <p:cNvSpPr>
            <a:spLocks noGrp="1"/>
          </p:cNvSpPr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kst tytułowy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Tekst tytułowy</a:t>
            </a:r>
          </a:p>
        </p:txBody>
      </p:sp>
      <p:sp>
        <p:nvSpPr>
          <p:cNvPr id="2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środk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 tytułowy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azek"/>
          <p:cNvSpPr>
            <a:spLocks noGrp="1"/>
          </p:cNvSpPr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kst tytułowy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4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7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azek"/>
          <p:cNvSpPr>
            <a:spLocks noGrp="1"/>
          </p:cNvSpPr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67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8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azek"/>
          <p:cNvSpPr>
            <a:spLocks noGrp="1"/>
          </p:cNvSpPr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azek"/>
          <p:cNvSpPr>
            <a:spLocks noGrp="1"/>
          </p:cNvSpPr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azek"/>
          <p:cNvSpPr>
            <a:spLocks noGrp="1"/>
          </p:cNvSpPr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Jak finansować działalność przy pomocy testamentów?…"/>
          <p:cNvSpPr txBox="1">
            <a:spLocks noGrp="1"/>
          </p:cNvSpPr>
          <p:nvPr>
            <p:ph type="subTitle" sz="half" idx="1"/>
          </p:nvPr>
        </p:nvSpPr>
        <p:spPr>
          <a:xfrm>
            <a:off x="1269999" y="2685628"/>
            <a:ext cx="10464801" cy="4382344"/>
          </a:xfrm>
          <a:prstGeom prst="rect">
            <a:avLst/>
          </a:prstGeom>
        </p:spPr>
        <p:txBody>
          <a:bodyPr/>
          <a:lstStyle/>
          <a:p>
            <a:pPr>
              <a:defRPr sz="3000" b="1"/>
            </a:pPr>
            <a:r>
              <a:t>Jak finansować działalność przy pomocy testamentów?</a:t>
            </a:r>
          </a:p>
          <a:p>
            <a:pPr>
              <a:defRPr sz="2500" b="1"/>
            </a:pPr>
            <a:endParaRPr/>
          </a:p>
          <a:p>
            <a:pPr>
              <a:defRPr sz="2500"/>
            </a:pPr>
            <a:endParaRPr/>
          </a:p>
          <a:p>
            <a:pPr>
              <a:defRPr sz="2500"/>
            </a:pPr>
            <a:r>
              <a:t>kongres sieci współpracy organizacji</a:t>
            </a:r>
          </a:p>
          <a:p>
            <a:pPr>
              <a:defRPr sz="2500"/>
            </a:pPr>
            <a:r>
              <a:t>pozarządowych pogranicza polsko-niemieckiego na rzecz</a:t>
            </a:r>
          </a:p>
          <a:p>
            <a:pPr>
              <a:defRPr sz="2500"/>
            </a:pPr>
            <a:r>
              <a:t>ochrony klimatu</a:t>
            </a:r>
          </a:p>
          <a:p>
            <a:pPr>
              <a:defRPr sz="2300"/>
            </a:pPr>
            <a:endParaRPr/>
          </a:p>
          <a:p>
            <a:pPr>
              <a:defRPr sz="2500" b="1"/>
            </a:pPr>
            <a:r>
              <a:t>Paweł Dębek</a:t>
            </a:r>
          </a:p>
          <a:p>
            <a:pPr>
              <a:defRPr sz="2500"/>
            </a:pPr>
            <a:r>
              <a:t>Kolesin, 2 październik 202</a:t>
            </a:r>
          </a:p>
        </p:txBody>
      </p:sp>
      <p:pic>
        <p:nvPicPr>
          <p:cNvPr id="120" name="logo IES 02 color.jpg" descr="logo IES 02 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25" y="306869"/>
            <a:ext cx="2317239" cy="1995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Logo_Kombi_Kolor_Farbe.jpg" descr="Logo_Kombi_Kolor_Far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20" y="7451611"/>
            <a:ext cx="5780360" cy="739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rganizacje pozarządowe a pieniądze:…"/>
          <p:cNvSpPr txBox="1">
            <a:spLocks noGrp="1"/>
          </p:cNvSpPr>
          <p:nvPr>
            <p:ph type="subTitle" sz="half" idx="1"/>
          </p:nvPr>
        </p:nvSpPr>
        <p:spPr>
          <a:xfrm>
            <a:off x="1269999" y="2969418"/>
            <a:ext cx="10464801" cy="3814764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  <a:defRPr sz="2000" b="1"/>
            </a:pPr>
            <a:r>
              <a:t>organizacje pozarządowe a pieniądze:</a:t>
            </a:r>
          </a:p>
          <a:p>
            <a:pPr algn="l">
              <a:lnSpc>
                <a:spcPct val="150000"/>
              </a:lnSpc>
              <a:defRPr sz="2000"/>
            </a:pPr>
            <a:endParaRPr/>
          </a:p>
          <a:p>
            <a:pPr algn="l">
              <a:lnSpc>
                <a:spcPct val="150000"/>
              </a:lnSpc>
              <a:defRPr sz="2000"/>
            </a:pPr>
            <a:r>
              <a:t>- 28.000 zł to przeciętny budżet ngo w 2017 (w 2011 to było 18.000)</a:t>
            </a:r>
          </a:p>
          <a:p>
            <a:pPr algn="l">
              <a:lnSpc>
                <a:spcPct val="150000"/>
              </a:lnSpc>
              <a:defRPr sz="2000"/>
            </a:pPr>
            <a:r>
              <a:t>- rośnie rozwarstwienie wśród organizacji, nie ma klasy średniej</a:t>
            </a:r>
          </a:p>
          <a:p>
            <a:pPr algn="l">
              <a:lnSpc>
                <a:spcPct val="150000"/>
              </a:lnSpc>
              <a:defRPr sz="2000"/>
            </a:pPr>
            <a:r>
              <a:t>- w Polsce organizacje opierają finansowanie o zadania publiczne</a:t>
            </a:r>
          </a:p>
          <a:p>
            <a:pPr algn="l">
              <a:lnSpc>
                <a:spcPct val="150000"/>
              </a:lnSpc>
              <a:defRPr sz="2000"/>
            </a:pPr>
            <a:r>
              <a:t>- brak dążenia do dywersyfikacji, co uzależnia trzeci sektor od polityki i administracji </a:t>
            </a:r>
          </a:p>
          <a:p>
            <a:pPr algn="l">
              <a:lnSpc>
                <a:spcPct val="150000"/>
              </a:lnSpc>
              <a:defRPr sz="2000"/>
            </a:pPr>
            <a:r>
              <a:t>- brak stabilności i przewidywalności funkcjonowania ngo’sów</a:t>
            </a:r>
          </a:p>
          <a:p>
            <a:pPr algn="l">
              <a:lnSpc>
                <a:spcPct val="150000"/>
              </a:lnSpc>
              <a:defRPr sz="2000"/>
            </a:pPr>
            <a:r>
              <a:t>- tylko 38% organizacji prowadzi fundrising</a:t>
            </a:r>
          </a:p>
        </p:txBody>
      </p:sp>
      <p:pic>
        <p:nvPicPr>
          <p:cNvPr id="124" name="logo IES 02 color.jpg" descr="logo IES 02 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25" y="306869"/>
            <a:ext cx="2317239" cy="1995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Logo_Kombi_Kolor_Farbe.jpg" descr="Logo_Kombi_Kolor_Far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20" y="7451611"/>
            <a:ext cx="5780360" cy="739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ywersyfikacja:…"/>
          <p:cNvSpPr txBox="1">
            <a:spLocks noGrp="1"/>
          </p:cNvSpPr>
          <p:nvPr>
            <p:ph type="subTitle" sz="half" idx="1"/>
          </p:nvPr>
        </p:nvSpPr>
        <p:spPr>
          <a:xfrm>
            <a:off x="1269999" y="3460611"/>
            <a:ext cx="10464801" cy="2832378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  <a:defRPr sz="2000" b="1"/>
            </a:pPr>
            <a:r>
              <a:t>dywersyfikacja:</a:t>
            </a:r>
          </a:p>
          <a:p>
            <a:pPr algn="l">
              <a:lnSpc>
                <a:spcPct val="150000"/>
              </a:lnSpc>
              <a:defRPr sz="2000"/>
            </a:pPr>
            <a:endParaRPr/>
          </a:p>
          <a:p>
            <a:pPr algn="l">
              <a:lnSpc>
                <a:spcPct val="150000"/>
              </a:lnSpc>
              <a:defRPr sz="2000"/>
            </a:pPr>
            <a:r>
              <a:t>- dotacje od administracji na różnych szczeblach</a:t>
            </a:r>
          </a:p>
          <a:p>
            <a:pPr algn="l">
              <a:lnSpc>
                <a:spcPct val="150000"/>
              </a:lnSpc>
              <a:defRPr sz="2000"/>
            </a:pPr>
            <a:r>
              <a:t>- działalność odpłatna i gospodarcza (zarządzanie sprzedażą)</a:t>
            </a:r>
          </a:p>
          <a:p>
            <a:pPr algn="l">
              <a:lnSpc>
                <a:spcPct val="150000"/>
              </a:lnSpc>
              <a:defRPr sz="2000"/>
            </a:pPr>
            <a:r>
              <a:t>- budowanie relacji z grupą odbiorców (darowizny, 1%, składki, testamenty)</a:t>
            </a:r>
          </a:p>
          <a:p>
            <a:pPr algn="l">
              <a:lnSpc>
                <a:spcPct val="150000"/>
              </a:lnSpc>
              <a:defRPr sz="2000"/>
            </a:pPr>
            <a:r>
              <a:t>- współpraca z biznesem</a:t>
            </a:r>
          </a:p>
        </p:txBody>
      </p:sp>
      <p:pic>
        <p:nvPicPr>
          <p:cNvPr id="128" name="logo IES 02 color.jpg" descr="logo IES 02 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25" y="306869"/>
            <a:ext cx="2317239" cy="1995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Logo_Kombi_Kolor_Farbe.jpg" descr="Logo_Kombi_Kolor_Far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20" y="7451611"/>
            <a:ext cx="5780360" cy="739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zapisy testamentowe:…"/>
          <p:cNvSpPr txBox="1">
            <a:spLocks noGrp="1"/>
          </p:cNvSpPr>
          <p:nvPr>
            <p:ph type="subTitle" sz="quarter" idx="1"/>
          </p:nvPr>
        </p:nvSpPr>
        <p:spPr>
          <a:xfrm>
            <a:off x="1269999" y="3673336"/>
            <a:ext cx="10464802" cy="2406928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  <a:defRPr sz="2000" b="1"/>
            </a:pPr>
            <a:r>
              <a:t>zapisy testamentowe:</a:t>
            </a:r>
          </a:p>
          <a:p>
            <a:pPr algn="l">
              <a:lnSpc>
                <a:spcPct val="150000"/>
              </a:lnSpc>
              <a:defRPr sz="2000"/>
            </a:pPr>
            <a:endParaRPr/>
          </a:p>
          <a:p>
            <a:pPr algn="l">
              <a:lnSpc>
                <a:spcPct val="150000"/>
              </a:lnSpc>
              <a:defRPr sz="2000"/>
            </a:pPr>
            <a:r>
              <a:t>- Polacy nie piszą testamentów</a:t>
            </a:r>
          </a:p>
          <a:p>
            <a:pPr algn="l">
              <a:lnSpc>
                <a:spcPct val="150000"/>
              </a:lnSpc>
              <a:defRPr sz="2000"/>
            </a:pPr>
            <a:r>
              <a:t>- organizacje społeczne nie starają się do tego przekonać</a:t>
            </a:r>
          </a:p>
          <a:p>
            <a:pPr algn="l">
              <a:lnSpc>
                <a:spcPct val="150000"/>
              </a:lnSpc>
              <a:defRPr sz="2000"/>
            </a:pPr>
            <a:r>
              <a:t>- brak badań i danych na ten temat</a:t>
            </a:r>
          </a:p>
        </p:txBody>
      </p:sp>
      <p:pic>
        <p:nvPicPr>
          <p:cNvPr id="132" name="logo IES 02 color.jpg" descr="logo IES 02 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25" y="306869"/>
            <a:ext cx="2317239" cy="1995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Logo_Kombi_Kolor_Farbe.jpg" descr="Logo_Kombi_Kolor_Far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20" y="7451611"/>
            <a:ext cx="5780360" cy="739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jak to zrobić:…"/>
          <p:cNvSpPr txBox="1">
            <a:spLocks noGrp="1"/>
          </p:cNvSpPr>
          <p:nvPr>
            <p:ph type="subTitle" sz="half" idx="1"/>
          </p:nvPr>
        </p:nvSpPr>
        <p:spPr>
          <a:xfrm>
            <a:off x="1269999" y="3203858"/>
            <a:ext cx="10464801" cy="3345884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  <a:defRPr sz="2000" b="1"/>
            </a:pPr>
            <a:r>
              <a:t>jak to zrobić:</a:t>
            </a:r>
          </a:p>
          <a:p>
            <a:pPr algn="l">
              <a:lnSpc>
                <a:spcPct val="150000"/>
              </a:lnSpc>
              <a:defRPr sz="2000"/>
            </a:pPr>
            <a:endParaRPr/>
          </a:p>
          <a:p>
            <a:pPr algn="l">
              <a:lnSpc>
                <a:spcPct val="150000"/>
              </a:lnSpc>
              <a:defRPr sz="2000"/>
            </a:pPr>
            <a:r>
              <a:t>- mieć potencjał</a:t>
            </a:r>
          </a:p>
          <a:p>
            <a:pPr algn="l">
              <a:lnSpc>
                <a:spcPct val="150000"/>
              </a:lnSpc>
              <a:defRPr sz="2000"/>
            </a:pPr>
            <a:r>
              <a:t>- przyjąć świadomą strategię</a:t>
            </a:r>
          </a:p>
          <a:p>
            <a:pPr algn="l">
              <a:lnSpc>
                <a:spcPct val="150000"/>
              </a:lnSpc>
              <a:defRPr sz="2000"/>
            </a:pPr>
            <a:r>
              <a:t>- pokazywać wartość i ideę, budować relację i być w kontakcie</a:t>
            </a:r>
          </a:p>
          <a:p>
            <a:pPr algn="l">
              <a:lnSpc>
                <a:spcPct val="150000"/>
              </a:lnSpc>
              <a:defRPr sz="2000"/>
            </a:pPr>
            <a:r>
              <a:t>- zabiegać, prosić, rozmawiać o tym</a:t>
            </a:r>
          </a:p>
          <a:p>
            <a:pPr algn="l">
              <a:lnSpc>
                <a:spcPct val="150000"/>
              </a:lnSpc>
              <a:defRPr sz="2000"/>
            </a:pPr>
            <a:r>
              <a:t>- nie liczyć na zbyt dużo -&gt; dobra dywersyfikacja zakłada różnorodność</a:t>
            </a:r>
          </a:p>
        </p:txBody>
      </p:sp>
      <p:pic>
        <p:nvPicPr>
          <p:cNvPr id="136" name="logo IES 02 color.jpg" descr="logo IES 02 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25" y="306869"/>
            <a:ext cx="2317239" cy="1995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Logo_Kombi_Kolor_Farbe.jpg" descr="Logo_Kombi_Kolor_Far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20" y="7451611"/>
            <a:ext cx="5780360" cy="739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?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4068117"/>
            <a:ext cx="10464800" cy="1617366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?</a:t>
            </a:r>
          </a:p>
        </p:txBody>
      </p:sp>
      <p:pic>
        <p:nvPicPr>
          <p:cNvPr id="140" name="logo IES 02 color.jpg" descr="logo IES 02 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25" y="306869"/>
            <a:ext cx="2317239" cy="1995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Logo_Kombi_Kolor_Farbe.jpg" descr="Logo_Kombi_Kolor_Far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20" y="7451611"/>
            <a:ext cx="5780360" cy="739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ziękuję :)"/>
          <p:cNvSpPr txBox="1">
            <a:spLocks noGrp="1"/>
          </p:cNvSpPr>
          <p:nvPr>
            <p:ph type="subTitle" sz="quarter" idx="1"/>
          </p:nvPr>
        </p:nvSpPr>
        <p:spPr>
          <a:xfrm>
            <a:off x="1269999" y="4506837"/>
            <a:ext cx="10464801" cy="73992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dziękuję :)</a:t>
            </a:r>
          </a:p>
        </p:txBody>
      </p:sp>
      <p:pic>
        <p:nvPicPr>
          <p:cNvPr id="144" name="logo IES 02 color.jpg" descr="logo IES 02 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25" y="306869"/>
            <a:ext cx="2317239" cy="1995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Logo_Kombi_Kolor_Farbe.jpg" descr="Logo_Kombi_Kolor_Far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20" y="7451611"/>
            <a:ext cx="5780360" cy="739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Niestandardowy</PresentationFormat>
  <Paragraphs>37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Priv</dc:creator>
  <cp:lastModifiedBy>Priv</cp:lastModifiedBy>
  <cp:revision>1</cp:revision>
  <dcterms:modified xsi:type="dcterms:W3CDTF">2020-09-29T09:54:00Z</dcterms:modified>
</cp:coreProperties>
</file>