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56" r:id="rId2"/>
    <p:sldId id="259" r:id="rId3"/>
    <p:sldId id="258" r:id="rId4"/>
    <p:sldId id="265" r:id="rId5"/>
    <p:sldId id="263" r:id="rId6"/>
    <p:sldId id="270" r:id="rId7"/>
    <p:sldId id="277" r:id="rId8"/>
    <p:sldId id="275" r:id="rId9"/>
    <p:sldId id="271" r:id="rId10"/>
    <p:sldId id="276" r:id="rId11"/>
    <p:sldId id="272" r:id="rId12"/>
    <p:sldId id="262" r:id="rId13"/>
    <p:sldId id="261" r:id="rId14"/>
    <p:sldId id="264" r:id="rId15"/>
    <p:sldId id="273" r:id="rId16"/>
    <p:sldId id="278" r:id="rId17"/>
    <p:sldId id="274" r:id="rId18"/>
    <p:sldId id="260" r:id="rId19"/>
    <p:sldId id="266" r:id="rId20"/>
    <p:sldId id="269" r:id="rId2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84" autoAdjust="0"/>
    <p:restoredTop sz="94660"/>
  </p:normalViewPr>
  <p:slideViewPr>
    <p:cSldViewPr>
      <p:cViewPr varScale="1">
        <p:scale>
          <a:sx n="83" d="100"/>
          <a:sy n="83" d="100"/>
        </p:scale>
        <p:origin x="112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8B72CE-1597-43E3-A2E5-2FBFAFFF6D34}" type="datetimeFigureOut">
              <a:rPr lang="de-DE" smtClean="0"/>
              <a:t>01.10.2020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5FDA5-0BB2-406C-B730-4BC87F3782C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0827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5FDA5-0BB2-406C-B730-4BC87F3782C7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9584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5FDA5-0BB2-406C-B730-4BC87F3782C7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5628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5FDA5-0BB2-406C-B730-4BC87F3782C7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1826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5FDA5-0BB2-406C-B730-4BC87F3782C7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18268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5FDA5-0BB2-406C-B730-4BC87F3782C7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1826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8425B-DE2C-48BE-9C3D-35BBEBB15E45}" type="datetimeFigureOut">
              <a:rPr lang="de-DE" smtClean="0"/>
              <a:t>01.10.2020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E3AD-685E-4BD3-96D6-7CB98E48F44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9511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8425B-DE2C-48BE-9C3D-35BBEBB15E45}" type="datetimeFigureOut">
              <a:rPr lang="de-DE" smtClean="0"/>
              <a:t>01.10.2020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E3AD-685E-4BD3-96D6-7CB98E48F44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4852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8425B-DE2C-48BE-9C3D-35BBEBB15E45}" type="datetimeFigureOut">
              <a:rPr lang="de-DE" smtClean="0"/>
              <a:t>01.10.2020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E3AD-685E-4BD3-96D6-7CB98E48F44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0068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8425B-DE2C-48BE-9C3D-35BBEBB15E45}" type="datetimeFigureOut">
              <a:rPr lang="de-DE" smtClean="0"/>
              <a:t>01.10.2020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E3AD-685E-4BD3-96D6-7CB98E48F44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7294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8425B-DE2C-48BE-9C3D-35BBEBB15E45}" type="datetimeFigureOut">
              <a:rPr lang="de-DE" smtClean="0"/>
              <a:t>01.10.2020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E3AD-685E-4BD3-96D6-7CB98E48F44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2244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8425B-DE2C-48BE-9C3D-35BBEBB15E45}" type="datetimeFigureOut">
              <a:rPr lang="de-DE" smtClean="0"/>
              <a:t>01.10.2020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E3AD-685E-4BD3-96D6-7CB98E48F44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863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8425B-DE2C-48BE-9C3D-35BBEBB15E45}" type="datetimeFigureOut">
              <a:rPr lang="de-DE" smtClean="0"/>
              <a:t>01.10.2020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E3AD-685E-4BD3-96D6-7CB98E48F44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640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8425B-DE2C-48BE-9C3D-35BBEBB15E45}" type="datetimeFigureOut">
              <a:rPr lang="de-DE" smtClean="0"/>
              <a:t>01.10.2020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E3AD-685E-4BD3-96D6-7CB98E48F44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1578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8425B-DE2C-48BE-9C3D-35BBEBB15E45}" type="datetimeFigureOut">
              <a:rPr lang="de-DE" smtClean="0"/>
              <a:t>01.10.2020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E3AD-685E-4BD3-96D6-7CB98E48F44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058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8425B-DE2C-48BE-9C3D-35BBEBB15E45}" type="datetimeFigureOut">
              <a:rPr lang="de-DE" smtClean="0"/>
              <a:t>01.10.2020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E3AD-685E-4BD3-96D6-7CB98E48F44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1068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38425B-DE2C-48BE-9C3D-35BBEBB15E45}" type="datetimeFigureOut">
              <a:rPr lang="de-DE" smtClean="0"/>
              <a:t>01.10.2020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BE3AD-685E-4BD3-96D6-7CB98E48F44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6643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0410">
              <a:srgbClr val="D9CEAE"/>
            </a:gs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8425B-DE2C-48BE-9C3D-35BBEBB15E45}" type="datetimeFigureOut">
              <a:rPr lang="de-DE" smtClean="0"/>
              <a:t>01.10.2020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BE3AD-685E-4BD3-96D6-7CB98E48F44D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3756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g"/><Relationship Id="rId5" Type="http://schemas.openxmlformats.org/officeDocument/2006/relationships/image" Target="../media/image38.jpeg"/><Relationship Id="rId4" Type="http://schemas.openxmlformats.org/officeDocument/2006/relationships/image" Target="../media/image3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8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10" Type="http://schemas.openxmlformats.org/officeDocument/2006/relationships/image" Target="../media/image57.jpeg"/><Relationship Id="rId4" Type="http://schemas.openxmlformats.org/officeDocument/2006/relationships/image" Target="../media/image51.jpeg"/><Relationship Id="rId9" Type="http://schemas.openxmlformats.org/officeDocument/2006/relationships/image" Target="../media/image5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info@mallnow.d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5536" y="2636912"/>
            <a:ext cx="8132440" cy="866527"/>
          </a:xfrm>
        </p:spPr>
        <p:txBody>
          <a:bodyPr>
            <a:noAutofit/>
          </a:bodyPr>
          <a:lstStyle/>
          <a:p>
            <a:r>
              <a:rPr lang="de-DE" sz="3200" b="1" dirty="0">
                <a:latin typeface="Book Antiqua" panose="02040602050305030304" pitchFamily="18" charset="0"/>
              </a:rPr>
              <a:t>Dorfentwicklungsverein „</a:t>
            </a:r>
            <a:r>
              <a:rPr lang="de-DE" sz="3200" b="1" dirty="0" err="1">
                <a:latin typeface="Book Antiqua" panose="02040602050305030304" pitchFamily="18" charset="0"/>
              </a:rPr>
              <a:t>Malnowe</a:t>
            </a:r>
            <a:r>
              <a:rPr lang="de-DE" sz="3200" b="1" dirty="0">
                <a:latin typeface="Book Antiqua" panose="02040602050305030304" pitchFamily="18" charset="0"/>
              </a:rPr>
              <a:t>“ e.V.</a:t>
            </a:r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>
          <a:xfrm>
            <a:off x="1259632" y="4365104"/>
            <a:ext cx="6400800" cy="936104"/>
          </a:xfrm>
        </p:spPr>
        <p:txBody>
          <a:bodyPr/>
          <a:lstStyle/>
          <a:p>
            <a:r>
              <a:rPr lang="de-DE" b="1" dirty="0">
                <a:solidFill>
                  <a:schemeClr val="tx1"/>
                </a:solidFill>
                <a:latin typeface="Book Antiqua" panose="02040602050305030304" pitchFamily="18" charset="0"/>
              </a:rPr>
              <a:t>Ein Dorf sucht seinen Weg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51520" y="6309320"/>
            <a:ext cx="85689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dirty="0"/>
              <a:t>Ż</a:t>
            </a:r>
            <a:r>
              <a:rPr lang="de-DE" sz="1100" dirty="0" err="1"/>
              <a:t>ary</a:t>
            </a:r>
            <a:r>
              <a:rPr lang="de-DE" sz="1100" dirty="0"/>
              <a:t>, 02.10.2020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848" y="404665"/>
            <a:ext cx="2392292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1EC9E17D-8718-4E70-8585-6D5E74D0A5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859" y="5495854"/>
            <a:ext cx="4834269" cy="61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539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251520" y="6309320"/>
            <a:ext cx="8435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dirty="0"/>
              <a:t>Ż</a:t>
            </a:r>
            <a:r>
              <a:rPr lang="de-DE" sz="1100" dirty="0" err="1"/>
              <a:t>ary</a:t>
            </a:r>
            <a:r>
              <a:rPr lang="de-DE" sz="1100" dirty="0"/>
              <a:t>, 02.10.2020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147248" cy="473014"/>
          </a:xfrm>
        </p:spPr>
        <p:txBody>
          <a:bodyPr>
            <a:normAutofit/>
          </a:bodyPr>
          <a:lstStyle/>
          <a:p>
            <a:pPr algn="l"/>
            <a:r>
              <a:rPr lang="de-DE" sz="1800" dirty="0">
                <a:latin typeface="Book Antiqua" panose="02040602050305030304" pitchFamily="18" charset="0"/>
              </a:rPr>
              <a:t>Gemeinsame Projekte                                                      </a:t>
            </a:r>
            <a:r>
              <a:rPr lang="de-DE" sz="1800" b="1" dirty="0">
                <a:latin typeface="Book Antiqua" panose="02040602050305030304" pitchFamily="18" charset="0"/>
              </a:rPr>
              <a:t>Dorflehrpfad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596" y="1185629"/>
            <a:ext cx="3204356" cy="21362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941" y="3930960"/>
            <a:ext cx="3204356" cy="21362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6631" y="3930961"/>
            <a:ext cx="3204354" cy="21362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Grafik 1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82684" y="1119801"/>
            <a:ext cx="2232247" cy="26098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58436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251520" y="6309320"/>
            <a:ext cx="8435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dirty="0"/>
              <a:t>Ż</a:t>
            </a:r>
            <a:r>
              <a:rPr lang="de-DE" sz="1100" dirty="0" err="1"/>
              <a:t>ary</a:t>
            </a:r>
            <a:r>
              <a:rPr lang="de-DE" sz="1100" dirty="0"/>
              <a:t>, 02.10.2020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4294967295"/>
          </p:nvPr>
        </p:nvSpPr>
        <p:spPr>
          <a:xfrm>
            <a:off x="477011" y="836712"/>
            <a:ext cx="3035662" cy="1835147"/>
          </a:xfrm>
        </p:spPr>
        <p:txBody>
          <a:bodyPr>
            <a:normAutofit/>
          </a:bodyPr>
          <a:lstStyle/>
          <a:p>
            <a:r>
              <a:rPr lang="de-DE" sz="1800" dirty="0">
                <a:latin typeface="Book Antiqua" panose="02040602050305030304" pitchFamily="18" charset="0"/>
              </a:rPr>
              <a:t>Ostereiertrudeln</a:t>
            </a:r>
          </a:p>
          <a:p>
            <a:r>
              <a:rPr lang="de-DE" sz="1800" dirty="0">
                <a:latin typeface="Book Antiqua" panose="02040602050305030304" pitchFamily="18" charset="0"/>
              </a:rPr>
              <a:t>Kindertag</a:t>
            </a:r>
          </a:p>
          <a:p>
            <a:r>
              <a:rPr lang="de-DE" sz="1800" dirty="0">
                <a:latin typeface="Book Antiqua" panose="02040602050305030304" pitchFamily="18" charset="0"/>
              </a:rPr>
              <a:t>Frühlings- und Herbstbasteln</a:t>
            </a:r>
          </a:p>
          <a:p>
            <a:r>
              <a:rPr lang="de-DE" sz="1800" dirty="0">
                <a:latin typeface="Book Antiqua" panose="02040602050305030304" pitchFamily="18" charset="0"/>
              </a:rPr>
              <a:t>20 Jahre Haustiergarten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539552" y="274638"/>
            <a:ext cx="8147248" cy="41805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800" b="1" dirty="0">
                <a:latin typeface="Book Antiqua" panose="02040602050305030304" pitchFamily="18" charset="0"/>
              </a:rPr>
              <a:t>Gemeinsame Aktionen</a:t>
            </a: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5691" y="661728"/>
            <a:ext cx="1996015" cy="1330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8274" y="2671859"/>
            <a:ext cx="1978961" cy="1317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2673" y="4562822"/>
            <a:ext cx="2296039" cy="1285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7415" y="4498253"/>
            <a:ext cx="1978961" cy="1317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4008" y="2295760"/>
            <a:ext cx="1181100" cy="2190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3080" y="3076604"/>
            <a:ext cx="2586265" cy="2113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5929" y="691401"/>
            <a:ext cx="1994952" cy="1330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143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251520" y="6309320"/>
            <a:ext cx="85689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dirty="0"/>
              <a:t>Ż</a:t>
            </a:r>
            <a:r>
              <a:rPr lang="de-DE" sz="1100" dirty="0" err="1"/>
              <a:t>ary</a:t>
            </a:r>
            <a:r>
              <a:rPr lang="de-DE" sz="1100" dirty="0"/>
              <a:t>, 02.10.2020</a:t>
            </a:r>
          </a:p>
        </p:txBody>
      </p:sp>
      <p:sp>
        <p:nvSpPr>
          <p:cNvPr id="19" name="Titel 1"/>
          <p:cNvSpPr txBox="1">
            <a:spLocks/>
          </p:cNvSpPr>
          <p:nvPr/>
        </p:nvSpPr>
        <p:spPr>
          <a:xfrm>
            <a:off x="539552" y="274638"/>
            <a:ext cx="8147248" cy="41805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b="1" dirty="0">
                <a:latin typeface="Book Antiqua" panose="02040602050305030304" pitchFamily="18" charset="0"/>
              </a:rPr>
              <a:t>Gemeinsame  Aktivitäten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724744" y="980728"/>
            <a:ext cx="7776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>
                <a:latin typeface="Book Antiqua" panose="02040602050305030304" pitchFamily="18" charset="0"/>
              </a:rPr>
              <a:t>Monatliche Seniorennachmittage</a:t>
            </a:r>
          </a:p>
          <a:p>
            <a:pPr marL="536575" indent="-285750">
              <a:buFont typeface="Arial" panose="020B0604020202020204" pitchFamily="34" charset="0"/>
              <a:buChar char="•"/>
            </a:pPr>
            <a:r>
              <a:rPr lang="de-DE" dirty="0" err="1">
                <a:latin typeface="Book Antiqua" panose="02040602050305030304" pitchFamily="18" charset="0"/>
              </a:rPr>
              <a:t>Frauentagsfeier</a:t>
            </a:r>
            <a:endParaRPr lang="de-DE" dirty="0">
              <a:latin typeface="Book Antiqua" panose="02040602050305030304" pitchFamily="18" charset="0"/>
            </a:endParaRPr>
          </a:p>
          <a:p>
            <a:pPr marL="892175" indent="-285750">
              <a:buFont typeface="Arial" panose="020B0604020202020204" pitchFamily="34" charset="0"/>
              <a:buChar char="•"/>
            </a:pPr>
            <a:r>
              <a:rPr lang="de-DE" dirty="0">
                <a:latin typeface="Book Antiqua" panose="02040602050305030304" pitchFamily="18" charset="0"/>
              </a:rPr>
              <a:t>Dorffest auf dem Anger</a:t>
            </a:r>
          </a:p>
          <a:p>
            <a:pPr marL="1247775" indent="-285750">
              <a:buFont typeface="Arial" panose="020B0604020202020204" pitchFamily="34" charset="0"/>
              <a:buChar char="•"/>
            </a:pPr>
            <a:r>
              <a:rPr lang="de-DE" dirty="0">
                <a:latin typeface="Book Antiqua" panose="02040602050305030304" pitchFamily="18" charset="0"/>
              </a:rPr>
              <a:t>Jährlich ein Tagesausflug für Senioren</a:t>
            </a:r>
          </a:p>
          <a:p>
            <a:pPr marL="1614488" indent="-285750">
              <a:buFont typeface="Arial" panose="020B0604020202020204" pitchFamily="34" charset="0"/>
              <a:buChar char="•"/>
            </a:pPr>
            <a:r>
              <a:rPr lang="de-DE" dirty="0">
                <a:latin typeface="Book Antiqua" panose="02040602050305030304" pitchFamily="18" charset="0"/>
              </a:rPr>
              <a:t>Weihnachtsfeier für Senioren</a:t>
            </a:r>
          </a:p>
          <a:p>
            <a:pPr marL="1970088" indent="-285750">
              <a:buFont typeface="Arial" panose="020B0604020202020204" pitchFamily="34" charset="0"/>
              <a:buChar char="•"/>
            </a:pPr>
            <a:r>
              <a:rPr lang="de-DE" dirty="0">
                <a:latin typeface="Book Antiqua" panose="02040602050305030304" pitchFamily="18" charset="0"/>
              </a:rPr>
              <a:t>Wöchentlicher Treff der Frauen: Anfertigung von Handarbeiten und kleinen Geschenken</a:t>
            </a:r>
          </a:p>
          <a:p>
            <a:pPr marL="2325688" indent="-285750">
              <a:buFont typeface="Arial" panose="020B0604020202020204" pitchFamily="34" charset="0"/>
              <a:buChar char="•"/>
            </a:pPr>
            <a:r>
              <a:rPr lang="de-DE" dirty="0">
                <a:latin typeface="Book Antiqua" panose="02040602050305030304" pitchFamily="18" charset="0"/>
              </a:rPr>
              <a:t>Nachbarschaftshilfe</a:t>
            </a:r>
          </a:p>
          <a:p>
            <a:pPr marL="2692400" indent="-285750">
              <a:buFont typeface="Arial" panose="020B0604020202020204" pitchFamily="34" charset="0"/>
              <a:buChar char="•"/>
            </a:pPr>
            <a:r>
              <a:rPr lang="de-DE" dirty="0">
                <a:latin typeface="Book Antiqua" panose="02040602050305030304" pitchFamily="18" charset="0"/>
              </a:rPr>
              <a:t>Arbeitseinsätze „</a:t>
            </a:r>
            <a:r>
              <a:rPr lang="de-DE" dirty="0" err="1">
                <a:latin typeface="Book Antiqua" panose="02040602050305030304" pitchFamily="18" charset="0"/>
              </a:rPr>
              <a:t>Mallnow</a:t>
            </a:r>
            <a:r>
              <a:rPr lang="de-DE" dirty="0">
                <a:latin typeface="Book Antiqua" panose="02040602050305030304" pitchFamily="18" charset="0"/>
              </a:rPr>
              <a:t> macht sich schön“</a:t>
            </a:r>
          </a:p>
          <a:p>
            <a:pPr marL="3048000" indent="-285750">
              <a:buFont typeface="Arial" panose="020B0604020202020204" pitchFamily="34" charset="0"/>
              <a:buChar char="•"/>
            </a:pPr>
            <a:r>
              <a:rPr lang="de-DE" dirty="0">
                <a:latin typeface="Book Antiqua" panose="02040602050305030304" pitchFamily="18" charset="0"/>
              </a:rPr>
              <a:t>Trödelbasar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0608" y="4293097"/>
            <a:ext cx="1791311" cy="16009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636912"/>
            <a:ext cx="1639429" cy="15295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2" y="4293096"/>
            <a:ext cx="3084805" cy="1584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987872"/>
            <a:ext cx="2036696" cy="1356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15352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611560" y="6283852"/>
            <a:ext cx="78488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dirty="0"/>
              <a:t>Ż</a:t>
            </a:r>
            <a:r>
              <a:rPr lang="de-DE" sz="1100" dirty="0" err="1"/>
              <a:t>ary</a:t>
            </a:r>
            <a:r>
              <a:rPr lang="de-DE" sz="1100" dirty="0"/>
              <a:t>, 02.10.2020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29372"/>
            <a:ext cx="8229600" cy="523363"/>
          </a:xfrm>
        </p:spPr>
        <p:txBody>
          <a:bodyPr>
            <a:normAutofit/>
          </a:bodyPr>
          <a:lstStyle/>
          <a:p>
            <a:r>
              <a:rPr lang="de-DE" sz="1800" dirty="0">
                <a:latin typeface="Book Antiqua" panose="02040602050305030304" pitchFamily="18" charset="0"/>
              </a:rPr>
              <a:t>Gemeinsame Projekte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1370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b="1" dirty="0">
                <a:latin typeface="Book Antiqua" panose="02040602050305030304" pitchFamily="18" charset="0"/>
              </a:rPr>
              <a:t>Strohhotel</a:t>
            </a:r>
          </a:p>
          <a:p>
            <a:r>
              <a:rPr lang="de-DE" sz="1600" dirty="0">
                <a:latin typeface="Book Antiqua" panose="02040602050305030304" pitchFamily="18" charset="0"/>
              </a:rPr>
              <a:t>ein ehemaliger Kälberstall wurde umgebaut</a:t>
            </a:r>
          </a:p>
          <a:p>
            <a:endParaRPr lang="de-DE" sz="140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4314225"/>
            <a:ext cx="2304256" cy="1728192"/>
          </a:xfrm>
          <a:prstGeom prst="rect">
            <a:avLst/>
          </a:prstGeom>
        </p:spPr>
      </p:pic>
      <p:sp>
        <p:nvSpPr>
          <p:cNvPr id="12" name="Inhaltsplatzhalter 11"/>
          <p:cNvSpPr>
            <a:spLocks noGrp="1"/>
          </p:cNvSpPr>
          <p:nvPr>
            <p:ph sz="half" idx="2"/>
          </p:nvPr>
        </p:nvSpPr>
        <p:spPr>
          <a:xfrm>
            <a:off x="4633229" y="1143631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b="1" dirty="0">
                <a:latin typeface="Book Antiqua" panose="02040602050305030304" pitchFamily="18" charset="0"/>
              </a:rPr>
              <a:t>Gaststätte und Pension „Adonisröschen“</a:t>
            </a:r>
          </a:p>
          <a:p>
            <a:r>
              <a:rPr lang="de-DE" sz="1600" dirty="0">
                <a:latin typeface="Book Antiqua" panose="02040602050305030304" pitchFamily="18" charset="0"/>
              </a:rPr>
              <a:t>ein altes LPG Gebäude wurde umgebaut</a:t>
            </a:r>
          </a:p>
          <a:p>
            <a:pPr marL="0" indent="0">
              <a:buNone/>
            </a:pPr>
            <a:endParaRPr lang="de-DE" sz="1800" b="1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2276872"/>
            <a:ext cx="2304256" cy="1728192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3229" y="2924944"/>
            <a:ext cx="3296963" cy="246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4898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323528" y="6309320"/>
            <a:ext cx="85689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dirty="0"/>
              <a:t>Ż</a:t>
            </a:r>
            <a:r>
              <a:rPr lang="de-DE" sz="1100" dirty="0" err="1"/>
              <a:t>ary</a:t>
            </a:r>
            <a:r>
              <a:rPr lang="de-DE" sz="1100" dirty="0"/>
              <a:t>, 02.10.2020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365" y="188640"/>
            <a:ext cx="8229600" cy="418058"/>
          </a:xfrm>
        </p:spPr>
        <p:txBody>
          <a:bodyPr>
            <a:normAutofit/>
          </a:bodyPr>
          <a:lstStyle/>
          <a:p>
            <a:r>
              <a:rPr lang="de-DE" sz="1800" dirty="0">
                <a:latin typeface="Book Antiqua" panose="02040602050305030304" pitchFamily="18" charset="0"/>
              </a:rPr>
              <a:t>Gemeinsame Projekte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half" idx="1"/>
          </p:nvPr>
        </p:nvSpPr>
        <p:spPr>
          <a:xfrm>
            <a:off x="179512" y="620688"/>
            <a:ext cx="8136904" cy="55491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b="1" dirty="0">
                <a:latin typeface="Book Antiqua" panose="02040602050305030304" pitchFamily="18" charset="0"/>
              </a:rPr>
              <a:t>Haustiergarten - seit 1994</a:t>
            </a:r>
          </a:p>
          <a:p>
            <a:r>
              <a:rPr lang="de-DE" sz="1800" dirty="0">
                <a:latin typeface="Book Antiqua" panose="02040602050305030304" pitchFamily="18" charset="0"/>
              </a:rPr>
              <a:t> entstanden auf dem ehemaligen LPG-Hof</a:t>
            </a:r>
          </a:p>
          <a:p>
            <a:pPr marL="0" indent="0">
              <a:buNone/>
            </a:pPr>
            <a:endParaRPr lang="de-DE" sz="16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480" y="1476954"/>
            <a:ext cx="2008404" cy="1506303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480" y="3267651"/>
            <a:ext cx="2008404" cy="1506303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5022340"/>
            <a:ext cx="2008404" cy="1420548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3408717" y="1942237"/>
            <a:ext cx="2286143" cy="1524095"/>
          </a:xfrm>
          <a:prstGeom prst="rect">
            <a:avLst/>
          </a:prstGeom>
        </p:spPr>
      </p:pic>
      <p:pic>
        <p:nvPicPr>
          <p:cNvPr id="18" name="Grafik 1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6945" y="339581"/>
            <a:ext cx="1903487" cy="1268991"/>
          </a:xfrm>
          <a:prstGeom prst="rect">
            <a:avLst/>
          </a:prstGeom>
        </p:spPr>
      </p:pic>
      <p:pic>
        <p:nvPicPr>
          <p:cNvPr id="19" name="Grafik 18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9227" y="1911367"/>
            <a:ext cx="1901205" cy="1267470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2997" y="3533386"/>
            <a:ext cx="1897435" cy="1264957"/>
          </a:xfrm>
          <a:prstGeom prst="rect">
            <a:avLst/>
          </a:prstGeom>
        </p:spPr>
      </p:pic>
      <p:pic>
        <p:nvPicPr>
          <p:cNvPr id="22" name="Grafik 21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8890" y="4316101"/>
            <a:ext cx="1586219" cy="1420549"/>
          </a:xfrm>
          <a:prstGeom prst="rect">
            <a:avLst/>
          </a:prstGeom>
        </p:spPr>
      </p:pic>
      <p:pic>
        <p:nvPicPr>
          <p:cNvPr id="23" name="Grafik 2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8819" y="5100135"/>
            <a:ext cx="1897435" cy="1264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318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323528" y="6324559"/>
            <a:ext cx="84969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dirty="0"/>
              <a:t>Ż</a:t>
            </a:r>
            <a:r>
              <a:rPr lang="de-DE" sz="1100" dirty="0" err="1"/>
              <a:t>ary</a:t>
            </a:r>
            <a:r>
              <a:rPr lang="de-DE" sz="1100" dirty="0"/>
              <a:t>, 02.10.2020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r>
              <a:rPr lang="de-DE" sz="1800" dirty="0">
                <a:latin typeface="Book Antiqua" panose="02040602050305030304" pitchFamily="18" charset="0"/>
              </a:rPr>
              <a:t>Gemeinsame Projekte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half" idx="1"/>
          </p:nvPr>
        </p:nvSpPr>
        <p:spPr>
          <a:xfrm>
            <a:off x="467544" y="1124744"/>
            <a:ext cx="3960440" cy="19078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b="1" dirty="0">
                <a:latin typeface="Book Antiqua" panose="02040602050305030304" pitchFamily="18" charset="0"/>
              </a:rPr>
              <a:t>Manufaktur</a:t>
            </a:r>
          </a:p>
          <a:p>
            <a:r>
              <a:rPr lang="de-DE" sz="1600" dirty="0">
                <a:latin typeface="Book Antiqua" panose="02040602050305030304" pitchFamily="18" charset="0"/>
              </a:rPr>
              <a:t>die kriegszerstörte und notdürftig aufgebaute Dorfschule wurde nach alten Vorlagen rekonstruiert</a:t>
            </a:r>
          </a:p>
          <a:p>
            <a:r>
              <a:rPr lang="de-DE" sz="1600" dirty="0">
                <a:latin typeface="Book Antiqua" panose="02040602050305030304" pitchFamily="18" charset="0"/>
              </a:rPr>
              <a:t>Treffpunkt für Veranstaltungen und Versammlungen</a:t>
            </a:r>
          </a:p>
          <a:p>
            <a:pPr marL="0" indent="0">
              <a:buNone/>
            </a:pPr>
            <a:endParaRPr lang="de-DE" sz="1400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3284984"/>
            <a:ext cx="3707904" cy="247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705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323528" y="6324559"/>
            <a:ext cx="84249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dirty="0"/>
              <a:t>Ż</a:t>
            </a:r>
            <a:r>
              <a:rPr lang="de-DE" sz="1100" dirty="0" err="1"/>
              <a:t>ary</a:t>
            </a:r>
            <a:r>
              <a:rPr lang="de-DE" sz="1100" dirty="0"/>
              <a:t>, 02.10.2020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0666"/>
          </a:xfrm>
        </p:spPr>
        <p:txBody>
          <a:bodyPr>
            <a:normAutofit/>
          </a:bodyPr>
          <a:lstStyle/>
          <a:p>
            <a:r>
              <a:rPr lang="de-DE" sz="1800" dirty="0">
                <a:latin typeface="Book Antiqua" panose="02040602050305030304" pitchFamily="18" charset="0"/>
              </a:rPr>
              <a:t>Gemeinsame Projekte</a:t>
            </a:r>
          </a:p>
        </p:txBody>
      </p:sp>
      <p:sp>
        <p:nvSpPr>
          <p:cNvPr id="12" name="Inhaltsplatzhalter 11"/>
          <p:cNvSpPr>
            <a:spLocks noGrp="1"/>
          </p:cNvSpPr>
          <p:nvPr>
            <p:ph sz="half" idx="2"/>
          </p:nvPr>
        </p:nvSpPr>
        <p:spPr>
          <a:xfrm>
            <a:off x="467544" y="1196657"/>
            <a:ext cx="3960440" cy="25923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b="1" dirty="0">
                <a:latin typeface="Book Antiqua" panose="02040602050305030304" pitchFamily="18" charset="0"/>
              </a:rPr>
              <a:t>Gedenkstätten</a:t>
            </a:r>
          </a:p>
          <a:p>
            <a:r>
              <a:rPr lang="de-DE" sz="1600" dirty="0">
                <a:latin typeface="Book Antiqua" panose="02040602050305030304" pitchFamily="18" charset="0"/>
              </a:rPr>
              <a:t> Sanierung des Denkmal für Gefallene im 1. Weltkrieg</a:t>
            </a:r>
          </a:p>
          <a:p>
            <a:r>
              <a:rPr lang="de-DE" sz="1600" dirty="0">
                <a:latin typeface="Book Antiqua" panose="02040602050305030304" pitchFamily="18" charset="0"/>
              </a:rPr>
              <a:t>Neues Denkmal für die Opfer des 2. Weltkrieges</a:t>
            </a:r>
          </a:p>
          <a:p>
            <a:r>
              <a:rPr lang="de-DE" sz="1600" dirty="0">
                <a:latin typeface="Book Antiqua" panose="02040602050305030304" pitchFamily="18" charset="0"/>
              </a:rPr>
              <a:t>Gedenktafeln über das Schicksal eines deutschen und eines russischen Soldaten</a:t>
            </a:r>
          </a:p>
          <a:p>
            <a:pPr marL="0" indent="0">
              <a:buNone/>
            </a:pPr>
            <a:endParaRPr lang="de-DE" sz="1800" b="1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9849" y="1597167"/>
            <a:ext cx="1656184" cy="221514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5181" y="4327748"/>
            <a:ext cx="1680852" cy="146494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971" y="3573016"/>
            <a:ext cx="1980000" cy="26400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3573016"/>
            <a:ext cx="1980000" cy="26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421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457200" y="6422300"/>
            <a:ext cx="79653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dirty="0"/>
              <a:t>Ż</a:t>
            </a:r>
            <a:r>
              <a:rPr lang="de-DE" sz="1100" dirty="0" err="1"/>
              <a:t>ary</a:t>
            </a:r>
            <a:r>
              <a:rPr lang="de-DE" sz="1100" dirty="0"/>
              <a:t>, 02.10.2020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r>
              <a:rPr lang="de-DE" sz="1800" dirty="0">
                <a:latin typeface="Book Antiqua" panose="02040602050305030304" pitchFamily="18" charset="0"/>
              </a:rPr>
              <a:t>Gemeinsame Projekte</a:t>
            </a:r>
          </a:p>
        </p:txBody>
      </p:sp>
      <p:sp>
        <p:nvSpPr>
          <p:cNvPr id="12" name="Inhaltsplatzhalter 11"/>
          <p:cNvSpPr>
            <a:spLocks noGrp="1"/>
          </p:cNvSpPr>
          <p:nvPr>
            <p:ph sz="half" idx="2"/>
          </p:nvPr>
        </p:nvSpPr>
        <p:spPr>
          <a:xfrm>
            <a:off x="963255" y="692696"/>
            <a:ext cx="7772237" cy="54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2000" b="1" dirty="0">
                <a:latin typeface="Book Antiqua" panose="02040602050305030304" pitchFamily="18" charset="0"/>
              </a:rPr>
              <a:t>Naturscheune seit 2000 </a:t>
            </a:r>
          </a:p>
          <a:p>
            <a:pPr algn="ctr"/>
            <a:r>
              <a:rPr lang="de-DE" sz="1800" dirty="0">
                <a:latin typeface="Book Antiqua" panose="02040602050305030304" pitchFamily="18" charset="0"/>
              </a:rPr>
              <a:t>Ausbau einer alten Scheune zur Lehrstätte für das Naturschutzgebiet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0212" y="2648599"/>
            <a:ext cx="2699940" cy="1799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803" y="1588103"/>
            <a:ext cx="2601948" cy="1734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809" y="3807162"/>
            <a:ext cx="2699940" cy="1801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251" y="1600765"/>
            <a:ext cx="2556427" cy="1708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61625" y="3867960"/>
            <a:ext cx="2506053" cy="166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7939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251520" y="6309320"/>
            <a:ext cx="8435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dirty="0"/>
              <a:t>Ż</a:t>
            </a:r>
            <a:r>
              <a:rPr lang="de-DE" sz="1100" dirty="0" err="1"/>
              <a:t>ary</a:t>
            </a:r>
            <a:r>
              <a:rPr lang="de-DE" sz="1100" dirty="0"/>
              <a:t>, 02.10.2020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de-DE" sz="1800" dirty="0">
                <a:latin typeface="Book Antiqua" panose="02040602050305030304" pitchFamily="18" charset="0"/>
              </a:rPr>
              <a:t>Gemeinsame Projekte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2400" b="1" dirty="0">
                <a:latin typeface="Book Antiqua" panose="02040602050305030304" pitchFamily="18" charset="0"/>
              </a:rPr>
              <a:t>Allee der Jahresbäume</a:t>
            </a:r>
          </a:p>
          <a:p>
            <a:pPr marL="0" indent="0">
              <a:buNone/>
            </a:pPr>
            <a:r>
              <a:rPr lang="de-DE" sz="1800" dirty="0">
                <a:latin typeface="Book Antiqua" panose="02040602050305030304" pitchFamily="18" charset="0"/>
              </a:rPr>
              <a:t>Am Eingang des Wanderweges befindet sich eine Baumallee. Sie besteht seit 1989 aus den Bäumen des Jahres. Am letzten Aprilwochenende </a:t>
            </a:r>
          </a:p>
          <a:p>
            <a:pPr marL="0" indent="0">
              <a:buNone/>
            </a:pPr>
            <a:r>
              <a:rPr lang="de-DE" sz="1800" dirty="0">
                <a:latin typeface="Book Antiqua" panose="02040602050305030304" pitchFamily="18" charset="0"/>
              </a:rPr>
              <a:t>wird der „Baum des Jahres“ gepflanzt.</a:t>
            </a:r>
          </a:p>
          <a:p>
            <a:pPr marL="0" indent="0">
              <a:buNone/>
            </a:pPr>
            <a:endParaRPr lang="de-DE" sz="2000" b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538" y="2176488"/>
            <a:ext cx="2684512" cy="1789675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538" y="4267085"/>
            <a:ext cx="2684512" cy="1789675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-127109" y="3160817"/>
            <a:ext cx="3544057" cy="2247829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2585" y="2708920"/>
            <a:ext cx="1800202" cy="2706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059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251520" y="6309320"/>
            <a:ext cx="8435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dirty="0"/>
              <a:t>Ż</a:t>
            </a:r>
            <a:r>
              <a:rPr lang="de-DE" sz="1100" dirty="0" err="1"/>
              <a:t>ary</a:t>
            </a:r>
            <a:r>
              <a:rPr lang="de-DE" sz="1100" dirty="0"/>
              <a:t>, 02.10.2020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de-DE" sz="1800" dirty="0">
                <a:latin typeface="Book Antiqua" panose="02040602050305030304" pitchFamily="18" charset="0"/>
              </a:rPr>
              <a:t>Gemeinsame Projekte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2400" b="1" dirty="0">
                <a:latin typeface="Book Antiqua" panose="02040602050305030304" pitchFamily="18" charset="0"/>
              </a:rPr>
              <a:t>Allee der Jahresbäume</a:t>
            </a:r>
          </a:p>
          <a:p>
            <a:pPr marL="0" indent="0" algn="ctr">
              <a:buNone/>
            </a:pPr>
            <a:endParaRPr lang="de-DE" sz="1200" b="1" dirty="0"/>
          </a:p>
          <a:p>
            <a:pPr marL="0" indent="0">
              <a:buNone/>
            </a:pPr>
            <a:r>
              <a:rPr lang="de-DE" sz="2000" dirty="0">
                <a:latin typeface="Book Antiqua" panose="02040602050305030304" pitchFamily="18" charset="0"/>
              </a:rPr>
              <a:t>Als Baumpaten werden neu ins Dorf gezogene </a:t>
            </a:r>
          </a:p>
          <a:p>
            <a:pPr marL="0" indent="0">
              <a:buNone/>
            </a:pPr>
            <a:r>
              <a:rPr lang="de-DE" sz="2000" dirty="0">
                <a:latin typeface="Book Antiqua" panose="02040602050305030304" pitchFamily="18" charset="0"/>
              </a:rPr>
              <a:t>Familien oder Eltern mit Neugeborenen </a:t>
            </a:r>
          </a:p>
          <a:p>
            <a:pPr marL="0" indent="0">
              <a:buNone/>
            </a:pPr>
            <a:r>
              <a:rPr lang="de-DE" sz="2000" dirty="0">
                <a:latin typeface="Book Antiqua" panose="02040602050305030304" pitchFamily="18" charset="0"/>
              </a:rPr>
              <a:t>gewonnen.</a:t>
            </a:r>
          </a:p>
          <a:p>
            <a:pPr marL="0" indent="0">
              <a:buNone/>
            </a:pPr>
            <a:endParaRPr lang="de-DE" sz="2000" b="1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529" y="2920214"/>
            <a:ext cx="3420227" cy="228136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4060896"/>
            <a:ext cx="2619375" cy="180012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7000"/>
                    </a14:imgEffect>
                    <a14:imgEffect>
                      <a14:brightnessContrast bright="-6000" contras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2052679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529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251520" y="6309320"/>
            <a:ext cx="8640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dirty="0"/>
              <a:t>Ż</a:t>
            </a:r>
            <a:r>
              <a:rPr lang="de-DE" sz="1100" dirty="0" err="1"/>
              <a:t>ary</a:t>
            </a:r>
            <a:r>
              <a:rPr lang="de-DE" sz="1100" dirty="0"/>
              <a:t>, 02.10.2020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000" b="1" dirty="0">
                <a:latin typeface="Book Antiqua" panose="02040602050305030304" pitchFamily="18" charset="0"/>
              </a:rPr>
              <a:t>Dorfentwicklungsverein „</a:t>
            </a:r>
            <a:r>
              <a:rPr lang="de-DE" sz="2000" b="1" dirty="0" err="1">
                <a:latin typeface="Book Antiqua" panose="02040602050305030304" pitchFamily="18" charset="0"/>
              </a:rPr>
              <a:t>Malnowe</a:t>
            </a:r>
            <a:r>
              <a:rPr lang="de-DE" sz="2000" b="1" dirty="0">
                <a:latin typeface="Book Antiqua" panose="02040602050305030304" pitchFamily="18" charset="0"/>
              </a:rPr>
              <a:t>“ e.V.</a:t>
            </a:r>
          </a:p>
          <a:p>
            <a:r>
              <a:rPr lang="de-DE" sz="2000" dirty="0">
                <a:latin typeface="Book Antiqua" panose="02040602050305030304" pitchFamily="18" charset="0"/>
              </a:rPr>
              <a:t>Gegründet: 1996</a:t>
            </a:r>
          </a:p>
          <a:p>
            <a:r>
              <a:rPr lang="de-DE" sz="2000" dirty="0">
                <a:latin typeface="Book Antiqua" panose="02040602050305030304" pitchFamily="18" charset="0"/>
              </a:rPr>
              <a:t>Mitglieder: 26</a:t>
            </a:r>
          </a:p>
          <a:p>
            <a:r>
              <a:rPr lang="de-DE" sz="2000" dirty="0">
                <a:latin typeface="Book Antiqua" panose="02040602050305030304" pitchFamily="18" charset="0"/>
              </a:rPr>
              <a:t>Entscheidung für den Namen: </a:t>
            </a:r>
          </a:p>
          <a:p>
            <a:pPr lvl="1"/>
            <a:r>
              <a:rPr lang="de-DE" sz="2000" dirty="0">
                <a:latin typeface="Book Antiqua" panose="02040602050305030304" pitchFamily="18" charset="0"/>
              </a:rPr>
              <a:t>Dorfentwicklung: der Blick in die Zukunft</a:t>
            </a:r>
          </a:p>
          <a:p>
            <a:pPr lvl="1"/>
            <a:r>
              <a:rPr lang="de-DE" sz="2000" dirty="0" err="1">
                <a:latin typeface="Book Antiqua" panose="02040602050305030304" pitchFamily="18" charset="0"/>
              </a:rPr>
              <a:t>Malnowe</a:t>
            </a:r>
            <a:r>
              <a:rPr lang="de-DE" sz="2000" dirty="0">
                <a:latin typeface="Book Antiqua" panose="02040602050305030304" pitchFamily="18" charset="0"/>
              </a:rPr>
              <a:t>: ist der alte Ortsname – Bewahrung der Geschichte</a:t>
            </a:r>
          </a:p>
          <a:p>
            <a:pPr marL="0" lvl="1" indent="0">
              <a:buNone/>
            </a:pPr>
            <a:endParaRPr lang="de-DE" sz="2000" b="1" dirty="0"/>
          </a:p>
          <a:p>
            <a:pPr marL="0" lvl="1" indent="0">
              <a:buNone/>
            </a:pPr>
            <a:endParaRPr lang="de-DE" sz="2000" b="1" dirty="0"/>
          </a:p>
          <a:p>
            <a:pPr marL="0" lvl="1" indent="0">
              <a:buNone/>
            </a:pPr>
            <a:r>
              <a:rPr lang="de-DE" sz="2000" b="1" dirty="0">
                <a:latin typeface="Book Antiqua" panose="02040602050305030304" pitchFamily="18" charset="0"/>
              </a:rPr>
              <a:t>Zwecke des Vereins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Book Antiqua" panose="02040602050305030304" pitchFamily="18" charset="0"/>
              </a:rPr>
              <a:t>Förderung des Naturschutzes und der Landschaftspflege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de-DE" sz="2000" dirty="0">
                <a:latin typeface="Book Antiqua" panose="02040602050305030304" pitchFamily="18" charset="0"/>
              </a:rPr>
              <a:t>Förderung der Heimatkunde und Heimatpflege</a:t>
            </a:r>
          </a:p>
          <a:p>
            <a:pPr marL="457200" lvl="1" indent="0">
              <a:buNone/>
            </a:pPr>
            <a:endParaRPr lang="de-DE" sz="1100" dirty="0">
              <a:latin typeface="Book Antiqua" panose="02040602050305030304" pitchFamily="18" charset="0"/>
            </a:endParaRPr>
          </a:p>
          <a:p>
            <a:pPr marL="457200" lvl="1" indent="0">
              <a:buNone/>
            </a:pPr>
            <a:endParaRPr lang="de-DE" sz="1100" dirty="0">
              <a:latin typeface="Book Antiqua" panose="02040602050305030304" pitchFamily="18" charset="0"/>
            </a:endParaRPr>
          </a:p>
          <a:p>
            <a:pPr marL="0" lvl="1" indent="0">
              <a:buNone/>
            </a:pPr>
            <a:r>
              <a:rPr lang="de-DE" sz="2000" dirty="0">
                <a:latin typeface="Book Antiqua" panose="02040602050305030304" pitchFamily="18" charset="0"/>
              </a:rPr>
              <a:t>Der Verein verfolgt ausschließlich und unmittelbar gemeinnützige Zwecke.</a:t>
            </a:r>
          </a:p>
          <a:p>
            <a:pPr marL="0" lvl="1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67690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251520" y="6309320"/>
            <a:ext cx="85689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dirty="0"/>
              <a:t>Ż</a:t>
            </a:r>
            <a:r>
              <a:rPr lang="de-DE" sz="1100" dirty="0" err="1"/>
              <a:t>ary</a:t>
            </a:r>
            <a:r>
              <a:rPr lang="de-DE" sz="1100" dirty="0"/>
              <a:t>, 02.10.2020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 fontScale="90000"/>
          </a:bodyPr>
          <a:lstStyle/>
          <a:p>
            <a:r>
              <a:rPr lang="de-DE" dirty="0">
                <a:latin typeface="Book Antiqua" panose="02040602050305030304" pitchFamily="18" charset="0"/>
              </a:rPr>
              <a:t/>
            </a:r>
            <a:br>
              <a:rPr lang="de-DE" dirty="0">
                <a:latin typeface="Book Antiqua" panose="02040602050305030304" pitchFamily="18" charset="0"/>
              </a:rPr>
            </a:br>
            <a:r>
              <a:rPr lang="de-DE" dirty="0">
                <a:latin typeface="Book Antiqua" panose="02040602050305030304" pitchFamily="18" charset="0"/>
              </a:rPr>
              <a:t>Vielen Dank für Ihre Aufmerksamkeit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223224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de-DE" dirty="0"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r>
              <a:rPr lang="de-DE" dirty="0">
                <a:latin typeface="Book Antiqua" panose="02040602050305030304" pitchFamily="18" charset="0"/>
              </a:rPr>
              <a:t>Dorfentwicklungsverein „</a:t>
            </a:r>
            <a:r>
              <a:rPr lang="de-DE" dirty="0" err="1">
                <a:latin typeface="Book Antiqua" panose="02040602050305030304" pitchFamily="18" charset="0"/>
              </a:rPr>
              <a:t>Malnowe</a:t>
            </a:r>
            <a:r>
              <a:rPr lang="de-DE" dirty="0">
                <a:latin typeface="Book Antiqua" panose="02040602050305030304" pitchFamily="18" charset="0"/>
              </a:rPr>
              <a:t>“ e.V.</a:t>
            </a:r>
          </a:p>
          <a:p>
            <a:pPr marL="0" indent="0" algn="ctr">
              <a:buNone/>
            </a:pPr>
            <a:endParaRPr lang="de-DE" sz="2000" dirty="0"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r>
              <a:rPr lang="de-DE" sz="1800" dirty="0" err="1">
                <a:latin typeface="Book Antiqua" panose="02040602050305030304" pitchFamily="18" charset="0"/>
              </a:rPr>
              <a:t>Bruchweg</a:t>
            </a:r>
            <a:r>
              <a:rPr lang="de-DE" sz="1800" dirty="0">
                <a:latin typeface="Book Antiqua" panose="02040602050305030304" pitchFamily="18" charset="0"/>
              </a:rPr>
              <a:t> 1a, 15326 Lebus OT </a:t>
            </a:r>
            <a:r>
              <a:rPr lang="de-DE" sz="1800" dirty="0" err="1">
                <a:latin typeface="Book Antiqua" panose="02040602050305030304" pitchFamily="18" charset="0"/>
              </a:rPr>
              <a:t>Mallnow</a:t>
            </a:r>
            <a:endParaRPr lang="de-DE" sz="1800" dirty="0"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r>
              <a:rPr lang="de-DE" sz="1800" dirty="0">
                <a:latin typeface="Book Antiqua" panose="02040602050305030304" pitchFamily="18" charset="0"/>
              </a:rPr>
              <a:t>E-Mail: </a:t>
            </a:r>
            <a:r>
              <a:rPr lang="de-DE" sz="1800" dirty="0">
                <a:latin typeface="Book Antiqua" panose="02040602050305030304" pitchFamily="18" charset="0"/>
                <a:hlinkClick r:id="rId2"/>
              </a:rPr>
              <a:t>info@mallnow.de</a:t>
            </a:r>
            <a:endParaRPr lang="de-DE" sz="1800" dirty="0"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r>
              <a:rPr lang="de-DE" sz="1800" dirty="0">
                <a:latin typeface="Book Antiqua" panose="02040602050305030304" pitchFamily="18" charset="0"/>
              </a:rPr>
              <a:t>Website: www.mallnow.de</a:t>
            </a:r>
          </a:p>
          <a:p>
            <a:pPr marL="0" indent="0">
              <a:buNone/>
            </a:pPr>
            <a:endParaRPr lang="de-DE" sz="18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7A3CFE57-12D1-4BB1-A5CB-32C7C3FB38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861" y="5471126"/>
            <a:ext cx="4834269" cy="61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875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395536" y="6309320"/>
            <a:ext cx="83529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dirty="0"/>
              <a:t>Ż</a:t>
            </a:r>
            <a:r>
              <a:rPr lang="de-DE" sz="1100" dirty="0" err="1"/>
              <a:t>ary</a:t>
            </a:r>
            <a:r>
              <a:rPr lang="de-DE" sz="1100" dirty="0"/>
              <a:t>, 02.10.2020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54334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b="1" dirty="0">
                <a:latin typeface="Book Antiqua" panose="02040602050305030304" pitchFamily="18" charset="0"/>
              </a:rPr>
              <a:t>Aufgaben des Verein</a:t>
            </a:r>
          </a:p>
          <a:p>
            <a:r>
              <a:rPr lang="de-DE" sz="1800" dirty="0">
                <a:latin typeface="Book Antiqua" panose="02040602050305030304" pitchFamily="18" charset="0"/>
              </a:rPr>
              <a:t>Pflege des Naturschutzgebietes “Oderhänge </a:t>
            </a:r>
            <a:r>
              <a:rPr lang="de-DE" sz="1800" dirty="0" err="1">
                <a:latin typeface="Book Antiqua" panose="02040602050305030304" pitchFamily="18" charset="0"/>
              </a:rPr>
              <a:t>Mallnow</a:t>
            </a:r>
            <a:r>
              <a:rPr lang="de-DE" sz="1800" dirty="0">
                <a:latin typeface="Book Antiqua" panose="02040602050305030304" pitchFamily="18" charset="0"/>
              </a:rPr>
              <a:t>“ durch verschiedene Projekte</a:t>
            </a:r>
          </a:p>
          <a:p>
            <a:r>
              <a:rPr lang="de-DE" sz="1800" dirty="0">
                <a:latin typeface="Book Antiqua" panose="02040602050305030304" pitchFamily="18" charset="0"/>
              </a:rPr>
              <a:t>Erhaltung und Wiederbelebung traditioneller Sitten und Bräuche sowie die Bewahrung des geschichtlichen Erbes</a:t>
            </a:r>
          </a:p>
          <a:p>
            <a:r>
              <a:rPr lang="de-DE" sz="1800" dirty="0">
                <a:latin typeface="Book Antiqua" panose="02040602050305030304" pitchFamily="18" charset="0"/>
              </a:rPr>
              <a:t>Entwicklung und Förderung des dörflichen Gemeinschaftslebens durch Einbeziehung der Bürger in die Erhaltung und Verschönerung des Dorfbildes</a:t>
            </a:r>
          </a:p>
          <a:p>
            <a:r>
              <a:rPr lang="de-DE" sz="1800" dirty="0">
                <a:latin typeface="Book Antiqua" panose="02040602050305030304" pitchFamily="18" charset="0"/>
              </a:rPr>
              <a:t>Verantwortung für sozial Schwache, Behinderte, ältere Bürger, Kinder und Jugendliche</a:t>
            </a:r>
          </a:p>
          <a:p>
            <a:pPr marL="0" indent="0">
              <a:buNone/>
            </a:pPr>
            <a:endParaRPr lang="de-DE" sz="18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de-DE" sz="1800" b="1" dirty="0">
                <a:latin typeface="Book Antiqua" panose="02040602050305030304" pitchFamily="18" charset="0"/>
              </a:rPr>
              <a:t>Unsere Partner</a:t>
            </a:r>
          </a:p>
          <a:p>
            <a:r>
              <a:rPr lang="de-DE" sz="1800" dirty="0">
                <a:latin typeface="Book Antiqua" panose="02040602050305030304" pitchFamily="18" charset="0"/>
              </a:rPr>
              <a:t>Stadt Lebus</a:t>
            </a:r>
          </a:p>
          <a:p>
            <a:pPr marL="719138"/>
            <a:r>
              <a:rPr lang="de-DE" sz="1800" dirty="0">
                <a:latin typeface="Book Antiqua" panose="02040602050305030304" pitchFamily="18" charset="0"/>
              </a:rPr>
              <a:t>Agrarprodukte </a:t>
            </a:r>
            <a:r>
              <a:rPr lang="de-DE" sz="1800" dirty="0" err="1">
                <a:latin typeface="Book Antiqua" panose="02040602050305030304" pitchFamily="18" charset="0"/>
              </a:rPr>
              <a:t>Mallnow</a:t>
            </a:r>
            <a:r>
              <a:rPr lang="de-DE" sz="1800" dirty="0">
                <a:latin typeface="Book Antiqua" panose="02040602050305030304" pitchFamily="18" charset="0"/>
              </a:rPr>
              <a:t>-Schönfließ e.G.</a:t>
            </a:r>
          </a:p>
          <a:p>
            <a:pPr marL="1074738"/>
            <a:r>
              <a:rPr lang="de-DE" sz="1800" dirty="0">
                <a:latin typeface="Book Antiqua" panose="02040602050305030304" pitchFamily="18" charset="0"/>
              </a:rPr>
              <a:t>Arbeitsinitiative </a:t>
            </a:r>
            <a:r>
              <a:rPr lang="de-DE" sz="1800" dirty="0" err="1">
                <a:latin typeface="Book Antiqua" panose="02040602050305030304" pitchFamily="18" charset="0"/>
              </a:rPr>
              <a:t>Letschin</a:t>
            </a:r>
            <a:r>
              <a:rPr lang="de-DE" sz="1800" dirty="0">
                <a:latin typeface="Book Antiqua" panose="02040602050305030304" pitchFamily="18" charset="0"/>
              </a:rPr>
              <a:t> e.V.</a:t>
            </a:r>
          </a:p>
          <a:p>
            <a:pPr marL="1430338"/>
            <a:r>
              <a:rPr lang="de-DE" sz="1800" dirty="0">
                <a:latin typeface="Book Antiqua" panose="02040602050305030304" pitchFamily="18" charset="0"/>
              </a:rPr>
              <a:t>Freiwillige Feuerwehr</a:t>
            </a:r>
          </a:p>
          <a:p>
            <a:pPr marL="1787525"/>
            <a:r>
              <a:rPr lang="de-DE" sz="1800" dirty="0">
                <a:latin typeface="Book Antiqua" panose="02040602050305030304" pitchFamily="18" charset="0"/>
              </a:rPr>
              <a:t>Kita „</a:t>
            </a:r>
            <a:r>
              <a:rPr lang="de-DE" sz="1800" dirty="0" err="1">
                <a:latin typeface="Book Antiqua" panose="02040602050305030304" pitchFamily="18" charset="0"/>
              </a:rPr>
              <a:t>Zwergenland</a:t>
            </a:r>
            <a:r>
              <a:rPr lang="de-DE" sz="1800" dirty="0">
                <a:latin typeface="Book Antiqua" panose="02040602050305030304" pitchFamily="18" charset="0"/>
              </a:rPr>
              <a:t> </a:t>
            </a:r>
            <a:r>
              <a:rPr lang="de-DE" sz="1800" dirty="0" err="1">
                <a:latin typeface="Book Antiqua" panose="02040602050305030304" pitchFamily="18" charset="0"/>
              </a:rPr>
              <a:t>Mallnow</a:t>
            </a:r>
            <a:r>
              <a:rPr lang="de-DE" sz="1800" dirty="0">
                <a:latin typeface="Book Antiqua" panose="02040602050305030304" pitchFamily="18" charset="0"/>
              </a:rPr>
              <a:t>“</a:t>
            </a:r>
          </a:p>
          <a:p>
            <a:endParaRPr lang="de-DE" sz="1800" b="1" dirty="0"/>
          </a:p>
        </p:txBody>
      </p:sp>
    </p:spTree>
    <p:extLst>
      <p:ext uri="{BB962C8B-B14F-4D97-AF65-F5344CB8AC3E}">
        <p14:creationId xmlns:p14="http://schemas.microsoft.com/office/powerpoint/2010/main" val="3246721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251520" y="6309320"/>
            <a:ext cx="8640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dirty="0"/>
              <a:t>Ż</a:t>
            </a:r>
            <a:r>
              <a:rPr lang="de-DE" sz="1100" dirty="0" err="1"/>
              <a:t>ary</a:t>
            </a:r>
            <a:r>
              <a:rPr lang="de-DE" sz="1100" dirty="0"/>
              <a:t>, 02.10.2020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Autofit/>
          </a:bodyPr>
          <a:lstStyle/>
          <a:p>
            <a:r>
              <a:rPr lang="de-DE" sz="1800" dirty="0">
                <a:latin typeface="Book Antiqua" panose="02040602050305030304" pitchFamily="18" charset="0"/>
              </a:rPr>
              <a:t>Gemeinsame</a:t>
            </a:r>
            <a:r>
              <a:rPr lang="de-DE" sz="2400" dirty="0">
                <a:latin typeface="Book Antiqua" panose="02040602050305030304" pitchFamily="18" charset="0"/>
              </a:rPr>
              <a:t> </a:t>
            </a:r>
            <a:r>
              <a:rPr lang="de-DE" sz="1800" dirty="0">
                <a:latin typeface="Book Antiqua" panose="02040602050305030304" pitchFamily="18" charset="0"/>
              </a:rPr>
              <a:t>Projekte</a:t>
            </a:r>
            <a:endParaRPr lang="de-DE" sz="2400" dirty="0">
              <a:latin typeface="Book Antiqua" panose="02040602050305030304" pitchFamily="18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b="1" dirty="0">
                <a:latin typeface="Book Antiqua" panose="02040602050305030304" pitchFamily="18" charset="0"/>
              </a:rPr>
              <a:t>Naturschutzgebiet „Oderhänge </a:t>
            </a:r>
            <a:r>
              <a:rPr lang="de-DE" sz="2400" b="1" dirty="0" err="1">
                <a:latin typeface="Book Antiqua" panose="02040602050305030304" pitchFamily="18" charset="0"/>
              </a:rPr>
              <a:t>Mallnow</a:t>
            </a:r>
            <a:r>
              <a:rPr lang="de-DE" sz="2400" b="1" dirty="0">
                <a:latin typeface="Book Antiqua" panose="02040602050305030304" pitchFamily="18" charset="0"/>
              </a:rPr>
              <a:t>“</a:t>
            </a:r>
          </a:p>
          <a:p>
            <a:pPr marL="0" indent="0">
              <a:buNone/>
            </a:pPr>
            <a:endParaRPr lang="de-DE" sz="800" dirty="0">
              <a:latin typeface="Book Antiqua" panose="02040602050305030304" pitchFamily="18" charset="0"/>
            </a:endParaRPr>
          </a:p>
          <a:p>
            <a:r>
              <a:rPr lang="de-DE" sz="1800" dirty="0">
                <a:latin typeface="Book Antiqua" panose="02040602050305030304" pitchFamily="18" charset="0"/>
              </a:rPr>
              <a:t>Anlegung eines Naturlehrpfades und Wanderwege</a:t>
            </a:r>
          </a:p>
          <a:p>
            <a:pPr lvl="1"/>
            <a:r>
              <a:rPr lang="de-DE" sz="1800" dirty="0">
                <a:latin typeface="Book Antiqua" panose="02040602050305030304" pitchFamily="18" charset="0"/>
              </a:rPr>
              <a:t>Wanderungen von 20 min. bis 1 Stunde</a:t>
            </a:r>
          </a:p>
          <a:p>
            <a:pPr lvl="1"/>
            <a:r>
              <a:rPr lang="de-DE" sz="1800" dirty="0">
                <a:latin typeface="Book Antiqua" panose="02040602050305030304" pitchFamily="18" charset="0"/>
              </a:rPr>
              <a:t>Länge von ca. 2 km und 5 km</a:t>
            </a:r>
          </a:p>
          <a:p>
            <a:pPr marL="457200" lvl="1" indent="0">
              <a:buNone/>
            </a:pPr>
            <a:endParaRPr lang="de-DE" sz="600" dirty="0">
              <a:latin typeface="Book Antiqua" panose="02040602050305030304" pitchFamily="18" charset="0"/>
            </a:endParaRPr>
          </a:p>
          <a:p>
            <a:r>
              <a:rPr lang="de-DE" sz="1800" dirty="0">
                <a:latin typeface="Book Antiqua" panose="02040602050305030304" pitchFamily="18" charset="0"/>
              </a:rPr>
              <a:t>Aufstellen von Informationstafeln</a:t>
            </a:r>
          </a:p>
          <a:p>
            <a:pPr lvl="1"/>
            <a:r>
              <a:rPr lang="de-DE" sz="1800" dirty="0">
                <a:latin typeface="Book Antiqua" panose="02040602050305030304" pitchFamily="18" charset="0"/>
              </a:rPr>
              <a:t>Entstehung der Landschaft</a:t>
            </a:r>
          </a:p>
          <a:p>
            <a:pPr lvl="1"/>
            <a:r>
              <a:rPr lang="de-DE" sz="1800" dirty="0">
                <a:latin typeface="Book Antiqua" panose="02040602050305030304" pitchFamily="18" charset="0"/>
              </a:rPr>
              <a:t>Flora und Fauna</a:t>
            </a:r>
          </a:p>
          <a:p>
            <a:pPr lvl="1"/>
            <a:r>
              <a:rPr lang="de-DE" sz="1800" dirty="0">
                <a:latin typeface="Book Antiqua" panose="02040602050305030304" pitchFamily="18" charset="0"/>
              </a:rPr>
              <a:t>Geschichte</a:t>
            </a:r>
          </a:p>
          <a:p>
            <a:pPr marL="0" indent="0">
              <a:buNone/>
            </a:pPr>
            <a:endParaRPr lang="de-DE" sz="1800" dirty="0">
              <a:latin typeface="Book Antiqua" panose="02040602050305030304" pitchFamily="18" charset="0"/>
            </a:endParaRPr>
          </a:p>
          <a:p>
            <a:pPr marL="0" indent="0">
              <a:buNone/>
            </a:pPr>
            <a:r>
              <a:rPr lang="de-DE" sz="1800" b="1" dirty="0">
                <a:latin typeface="Book Antiqua" panose="02040602050305030304" pitchFamily="18" charset="0"/>
              </a:rPr>
              <a:t>Pflegemaßnahmen</a:t>
            </a:r>
          </a:p>
          <a:p>
            <a:r>
              <a:rPr lang="de-DE" sz="1800" dirty="0">
                <a:latin typeface="Book Antiqua" panose="02040602050305030304" pitchFamily="18" charset="0"/>
              </a:rPr>
              <a:t>Schafherden beweiden 2x jährlich das Gebiet</a:t>
            </a:r>
          </a:p>
          <a:p>
            <a:r>
              <a:rPr lang="de-DE" sz="1800" dirty="0">
                <a:latin typeface="Book Antiqua" panose="02040602050305030304" pitchFamily="18" charset="0"/>
              </a:rPr>
              <a:t>Mähen von Wiesen und gezieltes abflämmen</a:t>
            </a:r>
          </a:p>
          <a:p>
            <a:r>
              <a:rPr lang="de-DE" sz="1800" dirty="0">
                <a:latin typeface="Book Antiqua" panose="02040602050305030304" pitchFamily="18" charset="0"/>
              </a:rPr>
              <a:t>Entfernung von Gehölzen</a:t>
            </a:r>
          </a:p>
          <a:p>
            <a:r>
              <a:rPr lang="de-DE" sz="1800" dirty="0">
                <a:latin typeface="Book Antiqua" panose="02040602050305030304" pitchFamily="18" charset="0"/>
              </a:rPr>
              <a:t>Kontrolle und Reparaturen der Wege, Absperrungen und Tafeln</a:t>
            </a:r>
          </a:p>
          <a:p>
            <a:pPr marL="0" indent="0">
              <a:buNone/>
            </a:pPr>
            <a:endParaRPr lang="de-DE" sz="180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4854" y="692696"/>
            <a:ext cx="1934170" cy="1934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3933055"/>
            <a:ext cx="2347066" cy="15841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66508" y="2420888"/>
            <a:ext cx="1978255" cy="1440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8812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/>
        </p:nvSpPr>
        <p:spPr>
          <a:xfrm>
            <a:off x="5940152" y="620688"/>
            <a:ext cx="266429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sz="1400" dirty="0"/>
              <a:t>  Adonisröschen - Adonis </a:t>
            </a:r>
            <a:r>
              <a:rPr lang="de-DE" sz="1400" dirty="0" err="1"/>
              <a:t>vernalis</a:t>
            </a:r>
            <a:endParaRPr lang="de-DE" sz="1400" dirty="0"/>
          </a:p>
        </p:txBody>
      </p:sp>
      <p:sp>
        <p:nvSpPr>
          <p:cNvPr id="6" name="Textfeld 5"/>
          <p:cNvSpPr txBox="1"/>
          <p:nvPr/>
        </p:nvSpPr>
        <p:spPr>
          <a:xfrm>
            <a:off x="417230" y="6331031"/>
            <a:ext cx="822322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dirty="0"/>
              <a:t>Ż</a:t>
            </a:r>
            <a:r>
              <a:rPr lang="de-DE" sz="1100" dirty="0" err="1"/>
              <a:t>ary</a:t>
            </a:r>
            <a:r>
              <a:rPr lang="de-DE" sz="1100" dirty="0"/>
              <a:t>, 02.10.2020</a:t>
            </a:r>
          </a:p>
        </p:txBody>
      </p:sp>
      <p:sp>
        <p:nvSpPr>
          <p:cNvPr id="4" name="Rechteck 3"/>
          <p:cNvSpPr/>
          <p:nvPr/>
        </p:nvSpPr>
        <p:spPr>
          <a:xfrm>
            <a:off x="417230" y="893166"/>
            <a:ext cx="561662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>
                <a:latin typeface="Book Antiqua" panose="02040602050305030304" pitchFamily="18" charset="0"/>
              </a:rPr>
              <a:t>Naturschutzgebiet</a:t>
            </a:r>
            <a:r>
              <a:rPr lang="de-DE" b="1" dirty="0">
                <a:latin typeface="Book Antiqua" panose="02040602050305030304" pitchFamily="18" charset="0"/>
              </a:rPr>
              <a:t> </a:t>
            </a:r>
            <a:r>
              <a:rPr lang="de-DE" sz="2000" b="1" dirty="0">
                <a:latin typeface="Book Antiqua" panose="02040602050305030304" pitchFamily="18" charset="0"/>
              </a:rPr>
              <a:t>„Oderhänge </a:t>
            </a:r>
            <a:r>
              <a:rPr lang="de-DE" sz="2000" b="1" dirty="0" err="1">
                <a:latin typeface="Book Antiqua" panose="02040602050305030304" pitchFamily="18" charset="0"/>
              </a:rPr>
              <a:t>Mallnow</a:t>
            </a:r>
            <a:r>
              <a:rPr lang="de-DE" sz="2000" b="1" dirty="0">
                <a:latin typeface="Book Antiqua" panose="02040602050305030304" pitchFamily="18" charset="0"/>
              </a:rPr>
              <a:t>“</a:t>
            </a:r>
          </a:p>
          <a:p>
            <a:endParaRPr lang="de-DE" sz="400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Book Antiqua" panose="02040602050305030304" pitchFamily="18" charset="0"/>
              </a:rPr>
              <a:t>Ganzjährige Wandermöglichkeiten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Book Antiqua" panose="02040602050305030304" pitchFamily="18" charset="0"/>
              </a:rPr>
              <a:t>Jährliches  </a:t>
            </a:r>
            <a:r>
              <a:rPr lang="de-DE" sz="1600" b="1" dirty="0">
                <a:latin typeface="Book Antiqua" panose="02040602050305030304" pitchFamily="18" charset="0"/>
              </a:rPr>
              <a:t>„</a:t>
            </a:r>
            <a:r>
              <a:rPr lang="de-DE" sz="1600" b="1" dirty="0" err="1">
                <a:latin typeface="Book Antiqua" panose="02040602050305030304" pitchFamily="18" charset="0"/>
              </a:rPr>
              <a:t>Adonisröschenfieber</a:t>
            </a:r>
            <a:r>
              <a:rPr lang="de-DE" sz="1600" b="1" dirty="0">
                <a:latin typeface="Book Antiqua" panose="02040602050305030304" pitchFamily="18" charset="0"/>
              </a:rPr>
              <a:t>“ </a:t>
            </a:r>
            <a:r>
              <a:rPr lang="de-DE" sz="1600" dirty="0">
                <a:latin typeface="Book Antiqua" panose="02040602050305030304" pitchFamily="18" charset="0"/>
              </a:rPr>
              <a:t> von März bis Mai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dirty="0">
                <a:latin typeface="Book Antiqua" panose="02040602050305030304" pitchFamily="18" charset="0"/>
              </a:rPr>
              <a:t>es werden geführte Wanderungen angeboten</a:t>
            </a:r>
          </a:p>
          <a:p>
            <a:pPr marL="285750" indent="-285750">
              <a:buFontTx/>
              <a:buChar char="-"/>
            </a:pP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834155" y="393427"/>
            <a:ext cx="2409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Book Antiqua" panose="02040602050305030304" pitchFamily="18" charset="0"/>
              </a:rPr>
              <a:t>Gemeinsame Projekte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950" y="2303158"/>
            <a:ext cx="2910971" cy="1806903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032" y="2561279"/>
            <a:ext cx="2160240" cy="1618095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8558" y="4285667"/>
            <a:ext cx="2893967" cy="1929311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578093"/>
            <a:ext cx="2583331" cy="169325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6" y="4358802"/>
            <a:ext cx="2677940" cy="1783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3769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323529" y="6309320"/>
            <a:ext cx="849694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dirty="0"/>
              <a:t>Ż</a:t>
            </a:r>
            <a:r>
              <a:rPr lang="de-DE" sz="1100" dirty="0" err="1"/>
              <a:t>ary</a:t>
            </a:r>
            <a:r>
              <a:rPr lang="de-DE" sz="1100" dirty="0"/>
              <a:t>, 02.10.2020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996950" y="274637"/>
            <a:ext cx="8147050" cy="676473"/>
          </a:xfrm>
        </p:spPr>
        <p:txBody>
          <a:bodyPr>
            <a:normAutofit fontScale="90000"/>
          </a:bodyPr>
          <a:lstStyle/>
          <a:p>
            <a:pPr algn="l"/>
            <a:r>
              <a:rPr lang="pl-PL" sz="1800" dirty="0">
                <a:latin typeface="Book Antiqua" panose="02040602050305030304" pitchFamily="18" charset="0"/>
              </a:rPr>
              <a:t/>
            </a:r>
            <a:br>
              <a:rPr lang="pl-PL" sz="1800" dirty="0">
                <a:latin typeface="Book Antiqua" panose="02040602050305030304" pitchFamily="18" charset="0"/>
              </a:rPr>
            </a:br>
            <a:r>
              <a:rPr lang="de-DE" sz="1800" dirty="0">
                <a:latin typeface="Book Antiqua" panose="02040602050305030304" pitchFamily="18" charset="0"/>
              </a:rPr>
              <a:t>Gemeinsame Projekte                                 </a:t>
            </a:r>
            <a:r>
              <a:rPr lang="de-DE" sz="1800" b="1" dirty="0">
                <a:latin typeface="Book Antiqua" panose="02040602050305030304" pitchFamily="18" charset="0"/>
              </a:rPr>
              <a:t>Naturschutzgebiet „Oderhänge </a:t>
            </a:r>
            <a:r>
              <a:rPr lang="de-DE" sz="1800" b="1" dirty="0" err="1">
                <a:latin typeface="Book Antiqua" panose="02040602050305030304" pitchFamily="18" charset="0"/>
              </a:rPr>
              <a:t>Mallnow</a:t>
            </a:r>
            <a:r>
              <a:rPr lang="de-DE" sz="1800" b="1" dirty="0">
                <a:latin typeface="Book Antiqua" panose="02040602050305030304" pitchFamily="18" charset="0"/>
              </a:rPr>
              <a:t>“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4994" y="3413187"/>
            <a:ext cx="1373967" cy="1526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998" y="1046396"/>
            <a:ext cx="6192690" cy="1743573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4939817"/>
            <a:ext cx="1952609" cy="15077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6332" y="3115525"/>
            <a:ext cx="2304258" cy="1537372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2390" y="4066373"/>
            <a:ext cx="2314217" cy="1724815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>
            <a:off x="931624" y="5920408"/>
            <a:ext cx="60502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b="1" dirty="0"/>
              <a:t>Ölkäfer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3984438" y="4939817"/>
            <a:ext cx="81507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b="1" dirty="0"/>
              <a:t>Neuntöter</a:t>
            </a:r>
          </a:p>
        </p:txBody>
      </p:sp>
    </p:spTree>
    <p:extLst>
      <p:ext uri="{BB962C8B-B14F-4D97-AF65-F5344CB8AC3E}">
        <p14:creationId xmlns:p14="http://schemas.microsoft.com/office/powerpoint/2010/main" val="2952483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683568" y="6351190"/>
            <a:ext cx="77048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dirty="0"/>
              <a:t>Ż</a:t>
            </a:r>
            <a:r>
              <a:rPr lang="de-DE" sz="1100" dirty="0" err="1"/>
              <a:t>ary</a:t>
            </a:r>
            <a:r>
              <a:rPr lang="de-DE" sz="1100" dirty="0"/>
              <a:t>, 02.10.2020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996950" y="274638"/>
            <a:ext cx="8147050" cy="417512"/>
          </a:xfrm>
        </p:spPr>
        <p:txBody>
          <a:bodyPr>
            <a:normAutofit fontScale="90000"/>
          </a:bodyPr>
          <a:lstStyle/>
          <a:p>
            <a:pPr algn="l"/>
            <a:r>
              <a:rPr lang="de-DE" sz="1800" dirty="0">
                <a:latin typeface="Book Antiqua" panose="02040602050305030304" pitchFamily="18" charset="0"/>
              </a:rPr>
              <a:t>Gemeinsame Projekte                                 </a:t>
            </a:r>
            <a:r>
              <a:rPr lang="de-DE" sz="1800" b="1" dirty="0">
                <a:latin typeface="Book Antiqua" panose="02040602050305030304" pitchFamily="18" charset="0"/>
              </a:rPr>
              <a:t>Naturschutzgebiet „Oderhänge </a:t>
            </a:r>
            <a:r>
              <a:rPr lang="de-DE" sz="1800" b="1" dirty="0" err="1">
                <a:latin typeface="Book Antiqua" panose="02040602050305030304" pitchFamily="18" charset="0"/>
              </a:rPr>
              <a:t>Mallnow</a:t>
            </a:r>
            <a:r>
              <a:rPr lang="de-DE" sz="1800" b="1" dirty="0">
                <a:latin typeface="Book Antiqua" panose="02040602050305030304" pitchFamily="18" charset="0"/>
              </a:rPr>
              <a:t>“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548" y="980727"/>
            <a:ext cx="2037949" cy="2037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83354" y="3367687"/>
            <a:ext cx="1620000" cy="259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8276" y="3403811"/>
            <a:ext cx="1683090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feld 22"/>
          <p:cNvSpPr txBox="1"/>
          <p:nvPr/>
        </p:nvSpPr>
        <p:spPr>
          <a:xfrm>
            <a:off x="3732345" y="5966599"/>
            <a:ext cx="17452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/>
              <a:t>Sibirische Glockenblume</a:t>
            </a:r>
            <a:endParaRPr lang="de-DE" sz="1050" b="1" dirty="0"/>
          </a:p>
        </p:txBody>
      </p:sp>
      <p:sp>
        <p:nvSpPr>
          <p:cNvPr id="25" name="Textfeld 24"/>
          <p:cNvSpPr txBox="1"/>
          <p:nvPr/>
        </p:nvSpPr>
        <p:spPr>
          <a:xfrm>
            <a:off x="1677026" y="5991336"/>
            <a:ext cx="143265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b="1" dirty="0" err="1"/>
              <a:t>Traubige</a:t>
            </a:r>
            <a:r>
              <a:rPr lang="de-DE" sz="1050" b="1" dirty="0"/>
              <a:t> </a:t>
            </a:r>
            <a:r>
              <a:rPr lang="de-DE" sz="1100" b="1" dirty="0"/>
              <a:t>Graslilie</a:t>
            </a:r>
            <a:endParaRPr lang="de-DE" sz="1050" b="1" dirty="0"/>
          </a:p>
        </p:txBody>
      </p:sp>
      <p:sp>
        <p:nvSpPr>
          <p:cNvPr id="26" name="Textfeld 25"/>
          <p:cNvSpPr txBox="1"/>
          <p:nvPr/>
        </p:nvSpPr>
        <p:spPr>
          <a:xfrm>
            <a:off x="965643" y="2974256"/>
            <a:ext cx="15800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/>
              <a:t>Wiesenschlüsselblume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3180778" y="2891718"/>
            <a:ext cx="139122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b="1" dirty="0"/>
              <a:t>Sandfingerkraut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19" y="1093034"/>
            <a:ext cx="2990155" cy="17986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1093034"/>
            <a:ext cx="2417780" cy="18133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796136" y="2900494"/>
            <a:ext cx="216024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err="1"/>
              <a:t>Östereichischer</a:t>
            </a:r>
            <a:r>
              <a:rPr lang="de-DE" sz="1100" b="1" dirty="0"/>
              <a:t> Leinen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8144" y="3371073"/>
            <a:ext cx="1739883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feld 7"/>
          <p:cNvSpPr txBox="1"/>
          <p:nvPr/>
        </p:nvSpPr>
        <p:spPr>
          <a:xfrm>
            <a:off x="6019257" y="5930621"/>
            <a:ext cx="14376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/>
              <a:t>Zittergras</a:t>
            </a:r>
          </a:p>
        </p:txBody>
      </p:sp>
    </p:spTree>
    <p:extLst>
      <p:ext uri="{BB962C8B-B14F-4D97-AF65-F5344CB8AC3E}">
        <p14:creationId xmlns:p14="http://schemas.microsoft.com/office/powerpoint/2010/main" val="3880591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107504" y="6439829"/>
            <a:ext cx="86409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dirty="0"/>
              <a:t>Ż</a:t>
            </a:r>
            <a:r>
              <a:rPr lang="de-DE" sz="1100" dirty="0" err="1"/>
              <a:t>ary</a:t>
            </a:r>
            <a:r>
              <a:rPr lang="de-DE" sz="1100" dirty="0"/>
              <a:t>, 02.10.2020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147248" cy="360040"/>
          </a:xfrm>
        </p:spPr>
        <p:txBody>
          <a:bodyPr>
            <a:normAutofit fontScale="90000"/>
          </a:bodyPr>
          <a:lstStyle/>
          <a:p>
            <a:pPr algn="l"/>
            <a:r>
              <a:rPr lang="de-DE" sz="1800" dirty="0">
                <a:latin typeface="Book Antiqua" panose="02040602050305030304" pitchFamily="18" charset="0"/>
              </a:rPr>
              <a:t>Gemeinsame Projekte                                 </a:t>
            </a:r>
            <a:r>
              <a:rPr lang="de-DE" sz="1800" b="1" dirty="0">
                <a:latin typeface="Book Antiqua" panose="02040602050305030304" pitchFamily="18" charset="0"/>
              </a:rPr>
              <a:t>Naturschutzgebiet „Oderhänge </a:t>
            </a:r>
            <a:r>
              <a:rPr lang="de-DE" sz="1800" b="1" dirty="0" err="1">
                <a:latin typeface="Book Antiqua" panose="02040602050305030304" pitchFamily="18" charset="0"/>
              </a:rPr>
              <a:t>Mallnow</a:t>
            </a:r>
            <a:r>
              <a:rPr lang="de-DE" sz="1800" b="1" dirty="0">
                <a:latin typeface="Book Antiqua" panose="02040602050305030304" pitchFamily="18" charset="0"/>
              </a:rPr>
              <a:t>“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094825"/>
            <a:ext cx="3222248" cy="232792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4820" y="1101080"/>
            <a:ext cx="3491880" cy="232792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4820" y="3681705"/>
            <a:ext cx="3491880" cy="232792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4005064"/>
            <a:ext cx="2219325" cy="150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feld 12"/>
          <p:cNvSpPr txBox="1"/>
          <p:nvPr/>
        </p:nvSpPr>
        <p:spPr>
          <a:xfrm>
            <a:off x="1721222" y="5849733"/>
            <a:ext cx="20162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/>
              <a:t>Goldammer</a:t>
            </a:r>
          </a:p>
        </p:txBody>
      </p:sp>
    </p:spTree>
    <p:extLst>
      <p:ext uri="{BB962C8B-B14F-4D97-AF65-F5344CB8AC3E}">
        <p14:creationId xmlns:p14="http://schemas.microsoft.com/office/powerpoint/2010/main" val="3795643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251520" y="6309320"/>
            <a:ext cx="8435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100" dirty="0"/>
              <a:t>Ż</a:t>
            </a:r>
            <a:r>
              <a:rPr lang="de-DE" sz="1100" dirty="0" err="1"/>
              <a:t>ary</a:t>
            </a:r>
            <a:r>
              <a:rPr lang="de-DE" sz="1100" dirty="0"/>
              <a:t>, 02.10.2020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584534"/>
            <a:ext cx="8147248" cy="411890"/>
          </a:xfrm>
        </p:spPr>
        <p:txBody>
          <a:bodyPr>
            <a:normAutofit fontScale="90000"/>
          </a:bodyPr>
          <a:lstStyle/>
          <a:p>
            <a:pPr algn="l"/>
            <a:r>
              <a:rPr lang="de-DE" sz="1800" dirty="0">
                <a:latin typeface="Book Antiqua" panose="02040602050305030304" pitchFamily="18" charset="0"/>
              </a:rPr>
              <a:t>Gemeinsame Projekte                                 </a:t>
            </a:r>
            <a:r>
              <a:rPr lang="de-DE" sz="1800" b="1" dirty="0">
                <a:latin typeface="Book Antiqua" panose="02040602050305030304" pitchFamily="18" charset="0"/>
              </a:rPr>
              <a:t>Naturschutzgebiet „Oderhänge </a:t>
            </a:r>
            <a:r>
              <a:rPr lang="de-DE" sz="1800" b="1" dirty="0" err="1">
                <a:latin typeface="Book Antiqua" panose="02040602050305030304" pitchFamily="18" charset="0"/>
              </a:rPr>
              <a:t>Mallnow</a:t>
            </a:r>
            <a:r>
              <a:rPr lang="de-DE" sz="1800" b="1" dirty="0">
                <a:latin typeface="Book Antiqua" panose="02040602050305030304" pitchFamily="18" charset="0"/>
              </a:rPr>
              <a:t>“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5642" y="4722546"/>
            <a:ext cx="2107534" cy="140361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5642" y="1206752"/>
            <a:ext cx="2107534" cy="149240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5504" y="3740403"/>
            <a:ext cx="2692840" cy="200616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5318" y="2909486"/>
            <a:ext cx="2107534" cy="1608449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84112" y="1206752"/>
            <a:ext cx="2684232" cy="191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704030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573</Words>
  <Application>Microsoft Office PowerPoint</Application>
  <PresentationFormat>Pokaz na ekranie (4:3)</PresentationFormat>
  <Paragraphs>149</Paragraphs>
  <Slides>20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4" baseType="lpstr">
      <vt:lpstr>Arial</vt:lpstr>
      <vt:lpstr>Book Antiqua</vt:lpstr>
      <vt:lpstr>Calibri</vt:lpstr>
      <vt:lpstr>Larissa</vt:lpstr>
      <vt:lpstr>Dorfentwicklungsverein „Malnowe“ e.V.</vt:lpstr>
      <vt:lpstr>Prezentacja programu PowerPoint</vt:lpstr>
      <vt:lpstr>Prezentacja programu PowerPoint</vt:lpstr>
      <vt:lpstr>Gemeinsame Projekte</vt:lpstr>
      <vt:lpstr>Prezentacja programu PowerPoint</vt:lpstr>
      <vt:lpstr> Gemeinsame Projekte                                 Naturschutzgebiet „Oderhänge Mallnow“</vt:lpstr>
      <vt:lpstr>Gemeinsame Projekte                                 Naturschutzgebiet „Oderhänge Mallnow“</vt:lpstr>
      <vt:lpstr>Gemeinsame Projekte                                 Naturschutzgebiet „Oderhänge Mallnow“</vt:lpstr>
      <vt:lpstr>Gemeinsame Projekte                                 Naturschutzgebiet „Oderhänge Mallnow“</vt:lpstr>
      <vt:lpstr>Gemeinsame Projekte                                                      Dorflehrpfad</vt:lpstr>
      <vt:lpstr>Prezentacja programu PowerPoint</vt:lpstr>
      <vt:lpstr>Prezentacja programu PowerPoint</vt:lpstr>
      <vt:lpstr>Gemeinsame Projekte</vt:lpstr>
      <vt:lpstr>Gemeinsame Projekte</vt:lpstr>
      <vt:lpstr>Gemeinsame Projekte</vt:lpstr>
      <vt:lpstr>Gemeinsame Projekte</vt:lpstr>
      <vt:lpstr>Gemeinsame Projekte</vt:lpstr>
      <vt:lpstr>Gemeinsame Projekte</vt:lpstr>
      <vt:lpstr>Gemeinsame Projekte</vt:lpstr>
      <vt:lpstr> Vielen Dank für Ihre Aufmerksamkeit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User</dc:creator>
  <cp:lastModifiedBy>Admin</cp:lastModifiedBy>
  <cp:revision>65</cp:revision>
  <dcterms:created xsi:type="dcterms:W3CDTF">2020-08-13T05:28:25Z</dcterms:created>
  <dcterms:modified xsi:type="dcterms:W3CDTF">2020-10-01T06:57:49Z</dcterms:modified>
</cp:coreProperties>
</file>