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-51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2FF6C-92B1-48C6-B2EC-C510B1614DF9}" type="datetimeFigureOut">
              <a:rPr lang="pl-PL" smtClean="0"/>
              <a:t>2020-10-07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2BDE-CD38-40B4-8302-EEC87A7C9C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5721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2FF6C-92B1-48C6-B2EC-C510B1614DF9}" type="datetimeFigureOut">
              <a:rPr lang="pl-PL" smtClean="0"/>
              <a:t>2020-10-07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2BDE-CD38-40B4-8302-EEC87A7C9C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3617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2FF6C-92B1-48C6-B2EC-C510B1614DF9}" type="datetimeFigureOut">
              <a:rPr lang="pl-PL" smtClean="0"/>
              <a:t>2020-10-07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2BDE-CD38-40B4-8302-EEC87A7C9C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7399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2FF6C-92B1-48C6-B2EC-C510B1614DF9}" type="datetimeFigureOut">
              <a:rPr lang="pl-PL" smtClean="0"/>
              <a:t>2020-10-07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2BDE-CD38-40B4-8302-EEC87A7C9C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0033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2FF6C-92B1-48C6-B2EC-C510B1614DF9}" type="datetimeFigureOut">
              <a:rPr lang="pl-PL" smtClean="0"/>
              <a:t>2020-10-07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2BDE-CD38-40B4-8302-EEC87A7C9C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3881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2FF6C-92B1-48C6-B2EC-C510B1614DF9}" type="datetimeFigureOut">
              <a:rPr lang="pl-PL" smtClean="0"/>
              <a:t>2020-10-07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2BDE-CD38-40B4-8302-EEC87A7C9C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3808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2FF6C-92B1-48C6-B2EC-C510B1614DF9}" type="datetimeFigureOut">
              <a:rPr lang="pl-PL" smtClean="0"/>
              <a:t>2020-10-07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2BDE-CD38-40B4-8302-EEC87A7C9C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8508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2FF6C-92B1-48C6-B2EC-C510B1614DF9}" type="datetimeFigureOut">
              <a:rPr lang="pl-PL" smtClean="0"/>
              <a:t>2020-10-07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2BDE-CD38-40B4-8302-EEC87A7C9C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5531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2FF6C-92B1-48C6-B2EC-C510B1614DF9}" type="datetimeFigureOut">
              <a:rPr lang="pl-PL" smtClean="0"/>
              <a:t>2020-10-07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2BDE-CD38-40B4-8302-EEC87A7C9C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8076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2FF6C-92B1-48C6-B2EC-C510B1614DF9}" type="datetimeFigureOut">
              <a:rPr lang="pl-PL" smtClean="0"/>
              <a:t>2020-10-07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2BDE-CD38-40B4-8302-EEC87A7C9C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6483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2FF6C-92B1-48C6-B2EC-C510B1614DF9}" type="datetimeFigureOut">
              <a:rPr lang="pl-PL" smtClean="0"/>
              <a:t>2020-10-07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2BDE-CD38-40B4-8302-EEC87A7C9C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4654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2FF6C-92B1-48C6-B2EC-C510B1614DF9}" type="datetimeFigureOut">
              <a:rPr lang="pl-PL" smtClean="0"/>
              <a:t>2020-10-07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02BDE-CD38-40B4-8302-EEC87A7C9C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3992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users/Pexels-2286921/?utm_source=link-attribution&amp;utm_medium=referral&amp;utm_campaign=image&amp;utm_content=1866468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ixabay.com/?utm_source=link-attribution&amp;utm_medium=referral&amp;utm_campaign=image&amp;utm_content=1866468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57785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de-DE" sz="5300" b="1"/>
              <a:t>Wie kann man die Kommunalverwaltung beeinflussen?</a:t>
            </a:r>
            <a:br>
              <a:rPr lang="de-DE" sz="5300" b="1"/>
            </a:br>
            <a:r>
              <a:rPr lang="de-DE" sz="3100" b="1"/>
              <a:t>Das heißt über die Zusammenarbeit zwischen einer NGO und der lokalen Regierung</a:t>
            </a:r>
            <a:r>
              <a:rPr lang="de-DE" b="1"/>
              <a:t/>
            </a:r>
            <a:br>
              <a:rPr lang="de-DE" b="1"/>
            </a:br>
            <a:endParaRPr lang="de-DE" b="1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66825" y="3180166"/>
            <a:ext cx="9144000" cy="1655762"/>
          </a:xfrm>
        </p:spPr>
        <p:txBody>
          <a:bodyPr/>
          <a:lstStyle/>
          <a:p>
            <a:r>
              <a:rPr lang="de-DE"/>
              <a:t>Kazimierz Szepiela</a:t>
            </a:r>
          </a:p>
          <a:p>
            <a:r>
              <a:rPr lang="de-DE"/>
              <a:t>Fundacja Wspierania Organizacji Pozarządowych „Umbrella” (Stiftung zur Unterstützung von Nichtregierungsorganisationen "Umbrella“)</a:t>
            </a:r>
          </a:p>
          <a:p>
            <a:endParaRPr lang="pl-PL" dirty="0"/>
          </a:p>
        </p:txBody>
      </p:sp>
      <p:pic>
        <p:nvPicPr>
          <p:cNvPr id="4" name="Obraz 5" descr="logo-UMBRELLA-600pik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664" y="5050643"/>
            <a:ext cx="2284412" cy="118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865" y="6034810"/>
            <a:ext cx="4834269" cy="618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025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Wie kann die Qualität der Zusammenarbeit verbessert werden?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5133975" cy="4351338"/>
          </a:xfrm>
        </p:spPr>
        <p:txBody>
          <a:bodyPr>
            <a:normAutofit fontScale="85000" lnSpcReduction="20000"/>
          </a:bodyPr>
          <a:lstStyle/>
          <a:p>
            <a:r>
              <a:rPr lang="de-DE"/>
              <a:t>Lernen wir uns in Aktion kennen - gemeinsame Durchführung von Projekten durch Kommunalverwaltungseinheit und NGO</a:t>
            </a:r>
          </a:p>
          <a:p>
            <a:r>
              <a:rPr lang="de-DE"/>
              <a:t>Politik der kleinen Schritte</a:t>
            </a:r>
          </a:p>
          <a:p>
            <a:r>
              <a:rPr lang="de-DE"/>
              <a:t>Bildung für Dialogbehörden, Organisationen, Bürger.</a:t>
            </a:r>
          </a:p>
          <a:p>
            <a:r>
              <a:rPr lang="de-DE"/>
              <a:t>Lassen Sie uns stabile Partnerschaften für die Umsetzung größerer Aktionen von NGO schaffen!</a:t>
            </a:r>
          </a:p>
          <a:p>
            <a:r>
              <a:rPr lang="de-DE"/>
              <a:t>Lassen Sie uns erfolgreiche gemeinsame Initiativen bekannt machen!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368500"/>
            <a:ext cx="5805488" cy="3265587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6096000" y="5800725"/>
            <a:ext cx="5805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Image by </a:t>
            </a:r>
            <a:r>
              <a:rPr lang="de-DE" u="sng">
                <a:hlinkClick r:id="rId3"/>
              </a:rPr>
              <a:t>Pexels</a:t>
            </a:r>
            <a:r>
              <a:rPr lang="de-DE"/>
              <a:t> from </a:t>
            </a:r>
            <a:r>
              <a:rPr lang="de-DE" u="sng">
                <a:hlinkClick r:id="rId4"/>
              </a:rPr>
              <a:t>Pixabay</a:t>
            </a:r>
            <a:r>
              <a:rPr lang="de-DE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34792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3887" y="2782887"/>
            <a:ext cx="10515600" cy="1031875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de-DE" sz="6000"/>
              <a:t>Vielen Dank für Ihre Aufmerksamkeit!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865" y="5935057"/>
            <a:ext cx="4834269" cy="618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512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Fangen wir an mit...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725738"/>
            <a:ext cx="10515600" cy="1489075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de-DE" sz="7200" dirty="0" smtClean="0"/>
              <a:t>Grundsätze</a:t>
            </a:r>
            <a:r>
              <a:rPr lang="pl-PL" sz="7200" dirty="0" smtClean="0"/>
              <a:t>n</a:t>
            </a:r>
            <a:r>
              <a:rPr lang="de-DE" sz="7200" dirty="0" smtClean="0"/>
              <a:t> </a:t>
            </a:r>
            <a:r>
              <a:rPr lang="de-DE" sz="7200" dirty="0"/>
              <a:t>der Subsidiarität</a:t>
            </a:r>
          </a:p>
        </p:txBody>
      </p:sp>
    </p:spTree>
    <p:extLst>
      <p:ext uri="{BB962C8B-B14F-4D97-AF65-F5344CB8AC3E}">
        <p14:creationId xmlns:p14="http://schemas.microsoft.com/office/powerpoint/2010/main" val="263252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800" b="1"/>
              <a:t>Subsidiaritätsprinzip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595438"/>
            <a:ext cx="10515600" cy="493395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de-DE"/>
              <a:t>Zentrale Behörden</a:t>
            </a:r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de-DE"/>
              <a:t>Kommunalverwaltung (Woiwodschaft - Landkreis - Gemeinde)</a:t>
            </a:r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de-DE"/>
              <a:t>Soziale Organisationen</a:t>
            </a:r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 smtClean="0"/>
          </a:p>
          <a:p>
            <a:pPr marL="0" indent="0">
              <a:buNone/>
            </a:pPr>
            <a:r>
              <a:rPr lang="de-DE"/>
              <a:t>                                                    Einwohner</a:t>
            </a:r>
          </a:p>
          <a:p>
            <a:pPr algn="ctr"/>
            <a:endParaRPr lang="pl-PL" dirty="0"/>
          </a:p>
        </p:txBody>
      </p:sp>
      <p:sp>
        <p:nvSpPr>
          <p:cNvPr id="4" name="Strzałka w dół 3"/>
          <p:cNvSpPr/>
          <p:nvPr/>
        </p:nvSpPr>
        <p:spPr>
          <a:xfrm>
            <a:off x="5600700" y="2114550"/>
            <a:ext cx="771525" cy="8143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 w dół 4"/>
          <p:cNvSpPr/>
          <p:nvPr/>
        </p:nvSpPr>
        <p:spPr>
          <a:xfrm>
            <a:off x="5600699" y="3507581"/>
            <a:ext cx="771525" cy="8143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 w dół 5"/>
          <p:cNvSpPr/>
          <p:nvPr/>
        </p:nvSpPr>
        <p:spPr>
          <a:xfrm>
            <a:off x="5600699" y="4900612"/>
            <a:ext cx="771525" cy="8143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558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Kommunalverwaltung und Nichtregierungsorganisationen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164556"/>
            <a:ext cx="4862513" cy="4351338"/>
          </a:xfrm>
        </p:spPr>
        <p:txBody>
          <a:bodyPr/>
          <a:lstStyle/>
          <a:p>
            <a:pPr marL="0" indent="0">
              <a:buNone/>
            </a:pPr>
            <a:r>
              <a:rPr lang="de-DE"/>
              <a:t>Wir spielen auf ein Tor!</a:t>
            </a:r>
          </a:p>
          <a:p>
            <a:r>
              <a:rPr lang="de-DE"/>
              <a:t>Wir bemühen uns, die Bedürfnisse unserer Gemeinschaften zu befriedigen</a:t>
            </a:r>
          </a:p>
          <a:p>
            <a:r>
              <a:rPr lang="de-DE"/>
              <a:t>Wir verwenden ähnliche Ressourcen.</a:t>
            </a:r>
          </a:p>
          <a:p>
            <a:r>
              <a:rPr lang="de-DE"/>
              <a:t>Also, Wettbewerb oder Kooperation?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164556"/>
            <a:ext cx="5426924" cy="3621882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6096000" y="5986463"/>
            <a:ext cx="54269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Designed by jcomp / Freepik</a:t>
            </a:r>
          </a:p>
        </p:txBody>
      </p:sp>
    </p:spTree>
    <p:extLst>
      <p:ext uri="{BB962C8B-B14F-4D97-AF65-F5344CB8AC3E}">
        <p14:creationId xmlns:p14="http://schemas.microsoft.com/office/powerpoint/2010/main" val="3012326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Arten der Zusammenarbeit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3600"/>
              <a:t>inhaltlich</a:t>
            </a:r>
          </a:p>
          <a:p>
            <a:r>
              <a:rPr lang="de-DE" sz="3600"/>
              <a:t>finanziell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3075" y="1422400"/>
            <a:ext cx="5542757" cy="522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575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/>
              <a:t>Ausgewählte Bereiche der inhaltlichen Zusammenarbeit</a:t>
            </a:r>
            <a:br>
              <a:rPr lang="de-DE"/>
            </a:br>
            <a:endParaRPr lang="de-DE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gegenseitige Information über geplante Richtungen der Aktivitäten von Organen und Organisationen der öffentlichen Verwaltung.</a:t>
            </a:r>
          </a:p>
          <a:p>
            <a:pPr lvl="0"/>
            <a:r>
              <a:rPr lang="de-DE"/>
              <a:t>Beratung mit Nichtregierungsorganisationen über Entwürfe von Rechtsakten in den Interessenbereichen der Organisationen.</a:t>
            </a:r>
          </a:p>
          <a:p>
            <a:pPr lvl="0"/>
            <a:r>
              <a:rPr lang="de-DE"/>
              <a:t>Bildung gemeinsamer Beratungs- und Initiativteams, die aus Vertretern des nichtstaatlichen Sektors und der öffentlichen Verwaltung bestehen.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9923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Ausgewählte Formen der inhaltlichen Zusammenarbeit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Ad-hoc-Teams</a:t>
            </a:r>
          </a:p>
          <a:p>
            <a:pPr lvl="0"/>
            <a:r>
              <a:rPr lang="de-DE"/>
              <a:t>Räte für gemeinnützige Aktivitäten - Vertretung, Institutionalisierung, Kontinuität der Zusammenarbeit, Möglichkeit eines besseren Verständnisses der Perspektiven</a:t>
            </a:r>
          </a:p>
          <a:p>
            <a:pPr lvl="0"/>
            <a:r>
              <a:rPr lang="de-DE"/>
              <a:t>Jährliche und mehrjährige Kooperationsprogramme</a:t>
            </a:r>
          </a:p>
          <a:p>
            <a:pPr lvl="0"/>
            <a:r>
              <a:rPr lang="de-DE"/>
              <a:t>Einsetzung von Prüfungsausschüssen zur Abgabe einer Stellungnahme zu den Angeboten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56448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Ausgewählte Instrumente im Bereich der finanziellen Zusammenarbeit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268538"/>
            <a:ext cx="6505575" cy="4351338"/>
          </a:xfrm>
        </p:spPr>
        <p:txBody>
          <a:bodyPr/>
          <a:lstStyle/>
          <a:p>
            <a:r>
              <a:rPr lang="de-DE"/>
              <a:t>Offene Ausschreibungen</a:t>
            </a:r>
          </a:p>
          <a:p>
            <a:r>
              <a:rPr lang="de-DE"/>
              <a:t>Verfahren ausserhalb des Wettkampfes 19a</a:t>
            </a:r>
          </a:p>
          <a:p>
            <a:r>
              <a:rPr lang="de-DE"/>
              <a:t>Der Wettbewerb auf der Grundlage des Art. 12 des Gesetzes über</a:t>
            </a:r>
          </a:p>
          <a:p>
            <a:r>
              <a:rPr lang="de-DE"/>
              <a:t>Lokale Initiative</a:t>
            </a:r>
          </a:p>
          <a:p>
            <a:r>
              <a:rPr lang="de-DE"/>
              <a:t>Promessen an Projekte</a:t>
            </a:r>
          </a:p>
          <a:p>
            <a:r>
              <a:rPr lang="de-DE"/>
              <a:t>Gemeinsame Projekte - gemeinsame Finanzierung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8060" y="2386012"/>
            <a:ext cx="4135869" cy="2757487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7568060" y="5386388"/>
            <a:ext cx="4135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Designed by jcomp / Freepik</a:t>
            </a:r>
          </a:p>
        </p:txBody>
      </p:sp>
    </p:spTree>
    <p:extLst>
      <p:ext uri="{BB962C8B-B14F-4D97-AF65-F5344CB8AC3E}">
        <p14:creationId xmlns:p14="http://schemas.microsoft.com/office/powerpoint/2010/main" val="2991330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/>
              <a:t>Theorie versus Praxis - Warum ist es nicht so erfolgreich, wie wir es möchten?</a:t>
            </a:r>
            <a:br>
              <a:rPr lang="de-DE"/>
            </a:br>
            <a:endParaRPr lang="de-DE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4505325" cy="4351338"/>
          </a:xfrm>
        </p:spPr>
        <p:txBody>
          <a:bodyPr/>
          <a:lstStyle/>
          <a:p>
            <a:r>
              <a:rPr lang="de-DE"/>
              <a:t>zu viele Erwartungen - sofortige Auswirkungen</a:t>
            </a:r>
          </a:p>
          <a:p>
            <a:r>
              <a:rPr lang="de-DE"/>
              <a:t>Zusammenarbeit kostet Zeit und Mühe.</a:t>
            </a:r>
          </a:p>
          <a:p>
            <a:r>
              <a:rPr lang="de-DE"/>
              <a:t>Es fehlen uns Kommunikationsfähigkeiten.</a:t>
            </a:r>
          </a:p>
          <a:p>
            <a:r>
              <a:rPr lang="de-DE"/>
              <a:t>Wir haben schlechte Erfahrungen aus der Vergangenheit.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026" y="1928814"/>
            <a:ext cx="4629150" cy="347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97144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328</Words>
  <Application>Microsoft Office PowerPoint</Application>
  <PresentationFormat>Niestandardowy</PresentationFormat>
  <Paragraphs>55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Wie kann man die Kommunalverwaltung beeinflussen? Das heißt über die Zusammenarbeit zwischen einer NGO und der lokalen Regierung </vt:lpstr>
      <vt:lpstr>Fangen wir an mit...</vt:lpstr>
      <vt:lpstr>Subsidiaritätsprinzip</vt:lpstr>
      <vt:lpstr>Kommunalverwaltung und Nichtregierungsorganisationen</vt:lpstr>
      <vt:lpstr>Arten der Zusammenarbeit</vt:lpstr>
      <vt:lpstr>Ausgewählte Bereiche der inhaltlichen Zusammenarbeit </vt:lpstr>
      <vt:lpstr>Ausgewählte Formen der inhaltlichen Zusammenarbeit</vt:lpstr>
      <vt:lpstr>Ausgewählte Instrumente im Bereich der finanziellen Zusammenarbeit</vt:lpstr>
      <vt:lpstr>Theorie versus Praxis - Warum ist es nicht so erfolgreich, wie wir es möchten? </vt:lpstr>
      <vt:lpstr>Wie kann die Qualität der Zusammenarbeit verbessert werden?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wpływać na samorząd lokalny? Czyli o współpracy między ngo, a władzą samorządową</dc:title>
  <dc:creator>ja</dc:creator>
  <cp:lastModifiedBy>Joanna Starzec</cp:lastModifiedBy>
  <cp:revision>15</cp:revision>
  <dcterms:created xsi:type="dcterms:W3CDTF">2020-04-09T10:33:51Z</dcterms:created>
  <dcterms:modified xsi:type="dcterms:W3CDTF">2020-10-07T12:37:25Z</dcterms:modified>
</cp:coreProperties>
</file>