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5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nek Jabłonka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–Janek Jabłonka</a:t>
            </a:r>
          </a:p>
        </p:txBody>
      </p:sp>
      <p:sp>
        <p:nvSpPr>
          <p:cNvPr id="94" name="„Wpisz tu cytat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„Wpisz tu cytat.” </a:t>
            </a:r>
          </a:p>
        </p:txBody>
      </p:sp>
      <p:sp>
        <p:nvSpPr>
          <p:cNvPr id="9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azek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azek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2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azek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kst tytułowy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4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7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azek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7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azek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azek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azek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Jak finansować działalność przy pomocy testamentów?…"/>
          <p:cNvSpPr txBox="1">
            <a:spLocks noGrp="1"/>
          </p:cNvSpPr>
          <p:nvPr>
            <p:ph type="subTitle" sz="half" idx="1"/>
          </p:nvPr>
        </p:nvSpPr>
        <p:spPr>
          <a:xfrm>
            <a:off x="1269999" y="2685628"/>
            <a:ext cx="10464801" cy="4382344"/>
          </a:xfrm>
          <a:prstGeom prst="rect">
            <a:avLst/>
          </a:prstGeom>
        </p:spPr>
        <p:txBody>
          <a:bodyPr/>
          <a:lstStyle/>
          <a:p>
            <a:pPr>
              <a:defRPr sz="3000" b="1"/>
            </a:pPr>
            <a:r>
              <a:rPr lang="de-de" dirty="1"/>
              <a:t>Wie können Sie Ihre Aktivität mit Testamenten finanzieren?</a:t>
            </a:r>
          </a:p>
          <a:p>
            <a:pPr>
              <a:defRPr sz="2500" b="1"/>
            </a:pPr>
            <a:endParaRPr/>
          </a:p>
          <a:p>
            <a:pPr>
              <a:defRPr sz="2500"/>
            </a:pPr>
            <a:endParaRPr/>
          </a:p>
          <a:p>
            <a:pPr>
              <a:defRPr sz="2500"/>
            </a:pPr>
            <a:r>
              <a:rPr lang="de-de" dirty="1"/>
              <a:t>Kongress der Kooperationsnetzwerke von </a:t>
            </a:r>
          </a:p>
          <a:p>
            <a:pPr>
              <a:defRPr sz="2500"/>
            </a:pPr>
            <a:r>
              <a:rPr lang="de-de" dirty="1"/>
              <a:t>Nichtregierungsorganisationen der polnisch-deutschen Grenze zum </a:t>
            </a:r>
          </a:p>
          <a:p>
            <a:pPr>
              <a:defRPr sz="2500"/>
            </a:pPr>
            <a:r>
              <a:rPr lang="de-de" dirty="1"/>
              <a:t>Klimaschutz</a:t>
            </a:r>
          </a:p>
          <a:p>
            <a:pPr>
              <a:defRPr sz="2300"/>
            </a:pPr>
            <a:endParaRPr/>
          </a:p>
          <a:p>
            <a:pPr>
              <a:defRPr sz="2500" b="1"/>
            </a:pPr>
            <a:r>
              <a:rPr lang="de-de" dirty="1"/>
              <a:t>Paweł Dębek</a:t>
            </a:r>
          </a:p>
          <a:p>
            <a:pPr>
              <a:defRPr sz="2500"/>
            </a:pPr>
            <a:r>
              <a:rPr lang="de-de" dirty="1"/>
              <a:t>Kolesin, 2. Oktober 2020</a:t>
            </a:r>
          </a:p>
        </p:txBody>
      </p:sp>
      <p:pic>
        <p:nvPicPr>
          <p:cNvPr id="120" name="logo IES 02 color.jpg" descr="logo IES 02 co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25" y="306869"/>
            <a:ext cx="2317239" cy="19951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Logo_Kombi_Kolor_Farbe.jpg" descr="Logo_Kombi_Kolor_Far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220" y="7451611"/>
            <a:ext cx="5780360" cy="7399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rganizacje pozarządowe a pieniądze:…"/>
          <p:cNvSpPr txBox="1">
            <a:spLocks noGrp="1"/>
          </p:cNvSpPr>
          <p:nvPr>
            <p:ph type="subTitle" sz="half" idx="1"/>
          </p:nvPr>
        </p:nvSpPr>
        <p:spPr>
          <a:xfrm>
            <a:off x="1269999" y="2969418"/>
            <a:ext cx="10464801" cy="3814764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sz="2000" b="1"/>
            </a:pPr>
            <a:r>
              <a:rPr lang="de-de" dirty="1"/>
              <a:t>NGOs und Geld:</a:t>
            </a:r>
          </a:p>
          <a:p>
            <a:pPr algn="l">
              <a:lnSpc>
                <a:spcPct val="150000"/>
              </a:lnSpc>
              <a:defRPr sz="2000"/>
            </a:pPr>
            <a:endParaRPr/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- 28.000 PLN ist das durchschnittliche NGO-Budget im Jahr 2017 (2011 waren es 18.000)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organisatorische Schichtung nimmt zu, es gibt keine Mittelschicht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in Polen stützen die Organisationen ihre Finanzierung auf öffentliche Aufgaben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mangelnde Bestrebung nach Diversifizierung, die den dritten Sektor von Politik und Verwaltung abhängig macht</a:t>
            </a:r>
            <a:r>
              <a:rPr lang="de-de" dirty="1"/>
              <a:t> 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Instabilität und Vorhersehbarkeit der Funktionsweise von NGOs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nur 38% der Organisationen sind an der Mittelbeschaffung beteiligt</a:t>
            </a:r>
          </a:p>
        </p:txBody>
      </p:sp>
      <p:pic>
        <p:nvPicPr>
          <p:cNvPr id="124" name="logo IES 02 color.jpg" descr="logo IES 02 co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25" y="306869"/>
            <a:ext cx="2317239" cy="19951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Logo_Kombi_Kolor_Farbe.jpg" descr="Logo_Kombi_Kolor_Far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220" y="7451611"/>
            <a:ext cx="5780360" cy="739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dywersyfikacja:…"/>
          <p:cNvSpPr txBox="1">
            <a:spLocks noGrp="1"/>
          </p:cNvSpPr>
          <p:nvPr>
            <p:ph type="subTitle" sz="half" idx="1"/>
          </p:nvPr>
        </p:nvSpPr>
        <p:spPr>
          <a:xfrm>
            <a:off x="1269999" y="3460611"/>
            <a:ext cx="10464801" cy="2832378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sz="2000" b="1"/>
            </a:pPr>
            <a:r>
              <a:rPr lang="de-de" dirty="1"/>
              <a:t>Diversifizierung:</a:t>
            </a:r>
          </a:p>
          <a:p>
            <a:pPr algn="l">
              <a:lnSpc>
                <a:spcPct val="150000"/>
              </a:lnSpc>
              <a:defRPr sz="2000"/>
            </a:pPr>
            <a:endParaRPr/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Zuschüsse von Verwaltungen auf verschiedenen Ebenen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bezahlte und geschäftliche Aktivitäten (Verkaufsmanagement)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Aufbau von Beziehungen mit der Gruppe der Empfänger (Schenkungen, 1%, Beiträge, Testamente)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Geschäftsbeziehung</a:t>
            </a:r>
          </a:p>
        </p:txBody>
      </p:sp>
      <p:pic>
        <p:nvPicPr>
          <p:cNvPr id="128" name="logo IES 02 color.jpg" descr="logo IES 02 co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25" y="306869"/>
            <a:ext cx="2317239" cy="19951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Logo_Kombi_Kolor_Farbe.jpg" descr="Logo_Kombi_Kolor_Far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220" y="7451611"/>
            <a:ext cx="5780360" cy="739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zapisy testamentowe:…"/>
          <p:cNvSpPr txBox="1">
            <a:spLocks noGrp="1"/>
          </p:cNvSpPr>
          <p:nvPr>
            <p:ph type="subTitle" sz="quarter" idx="1"/>
          </p:nvPr>
        </p:nvSpPr>
        <p:spPr>
          <a:xfrm>
            <a:off x="1269999" y="3673336"/>
            <a:ext cx="10464802" cy="2406928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sz="2000" b="1"/>
            </a:pPr>
            <a:r>
              <a:rPr lang="de-de" dirty="1"/>
              <a:t>Testamentsaufzeichnungen:</a:t>
            </a:r>
          </a:p>
          <a:p>
            <a:pPr algn="l">
              <a:lnSpc>
                <a:spcPct val="150000"/>
              </a:lnSpc>
              <a:defRPr sz="2000"/>
            </a:pPr>
            <a:endParaRPr/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Polen schreiben keine Testamente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soziale Organisationen versuchen nicht, dazu zu überzeugen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Mangel an Forschung und Daten zu diesem Thema</a:t>
            </a:r>
          </a:p>
        </p:txBody>
      </p:sp>
      <p:pic>
        <p:nvPicPr>
          <p:cNvPr id="132" name="logo IES 02 color.jpg" descr="logo IES 02 co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25" y="306869"/>
            <a:ext cx="2317239" cy="19951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Logo_Kombi_Kolor_Farbe.jpg" descr="Logo_Kombi_Kolor_Far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220" y="7451611"/>
            <a:ext cx="5780360" cy="739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jak to zrobić:…"/>
          <p:cNvSpPr txBox="1">
            <a:spLocks noGrp="1"/>
          </p:cNvSpPr>
          <p:nvPr>
            <p:ph type="subTitle" sz="half" idx="1"/>
          </p:nvPr>
        </p:nvSpPr>
        <p:spPr>
          <a:xfrm>
            <a:off x="1269999" y="3203858"/>
            <a:ext cx="10464801" cy="3345884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sz="2000" b="1"/>
            </a:pPr>
            <a:r>
              <a:rPr lang="de-de" dirty="1"/>
              <a:t>Wie macht man das:</a:t>
            </a:r>
          </a:p>
          <a:p>
            <a:pPr algn="l">
              <a:lnSpc>
                <a:spcPct val="150000"/>
              </a:lnSpc>
              <a:defRPr sz="2000"/>
            </a:pPr>
            <a:endParaRPr/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Potenzial haben 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eine bewusste Strategie verfolgen 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Wert und Idee zeigen, eine Beziehung aufbauen und in Kontakt bleiben 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erbitten, fragen, darüber sprechen </a:t>
            </a:r>
          </a:p>
          <a:p>
            <a:pPr algn="l">
              <a:lnSpc>
                <a:spcPct val="150000"/>
              </a:lnSpc>
              <a:defRPr sz="2000"/>
            </a:pPr>
            <a:r>
              <a:rPr lang="de-de" dirty="1"/>
              <a:t>- nicht zu viel zählen -&gt; eine gute Diversifikation impliziert Vielfalt</a:t>
            </a:r>
          </a:p>
        </p:txBody>
      </p:sp>
      <p:pic>
        <p:nvPicPr>
          <p:cNvPr id="136" name="logo IES 02 color.jpg" descr="logo IES 02 co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25" y="306869"/>
            <a:ext cx="2317239" cy="19951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Logo_Kombi_Kolor_Farbe.jpg" descr="Logo_Kombi_Kolor_Far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220" y="7451611"/>
            <a:ext cx="5780360" cy="739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?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4068117"/>
            <a:ext cx="10464800" cy="1617366"/>
          </a:xfrm>
          <a:prstGeom prst="rect">
            <a:avLst/>
          </a:prstGeom>
        </p:spPr>
        <p:txBody>
          <a:bodyPr/>
          <a:lstStyle>
            <a:lvl1pPr>
              <a:defRPr sz="10000"/>
            </a:lvl1pPr>
          </a:lstStyle>
          <a:p>
            <a:r>
              <a:rPr lang="de-de" dirty="1"/>
              <a:t>?</a:t>
            </a:r>
          </a:p>
        </p:txBody>
      </p:sp>
      <p:pic>
        <p:nvPicPr>
          <p:cNvPr id="140" name="logo IES 02 color.jpg" descr="logo IES 02 co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25" y="306869"/>
            <a:ext cx="2317239" cy="19951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Logo_Kombi_Kolor_Farbe.jpg" descr="Logo_Kombi_Kolor_Far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220" y="7451611"/>
            <a:ext cx="5780360" cy="739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ziękuję :)"/>
          <p:cNvSpPr txBox="1">
            <a:spLocks noGrp="1"/>
          </p:cNvSpPr>
          <p:nvPr>
            <p:ph type="subTitle" sz="quarter" idx="1"/>
          </p:nvPr>
        </p:nvSpPr>
        <p:spPr>
          <a:xfrm>
            <a:off x="1269999" y="4506837"/>
            <a:ext cx="10464801" cy="739926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de-de" dirty="1"/>
              <a:t>Ich bedanke mich bei Ihnen :)</a:t>
            </a:r>
          </a:p>
        </p:txBody>
      </p:sp>
      <p:pic>
        <p:nvPicPr>
          <p:cNvPr id="144" name="logo IES 02 color.jpg" descr="logo IES 02 co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25" y="306869"/>
            <a:ext cx="2317239" cy="19951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Logo_Kombi_Kolor_Farbe.jpg" descr="Logo_Kombi_Kolor_Far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220" y="7451611"/>
            <a:ext cx="5780360" cy="739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Niestandardowy</PresentationFormat>
  <Paragraphs>37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Priv</dc:creator>
  <cp:lastModifiedBy>Priv</cp:lastModifiedBy>
  <cp:revision>1</cp:revision>
  <dcterms:modified xsi:type="dcterms:W3CDTF">2020-09-29T09:54:00Z</dcterms:modified>
</cp:coreProperties>
</file>