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427" r:id="rId4"/>
    <p:sldId id="324" r:id="rId5"/>
    <p:sldId id="430" r:id="rId6"/>
    <p:sldId id="279" r:id="rId7"/>
    <p:sldId id="314" r:id="rId8"/>
    <p:sldId id="304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440" r:id="rId19"/>
    <p:sldId id="433" r:id="rId20"/>
    <p:sldId id="388" r:id="rId21"/>
    <p:sldId id="442" r:id="rId22"/>
    <p:sldId id="443" r:id="rId23"/>
    <p:sldId id="441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0" d="100"/>
          <a:sy n="120" d="100"/>
        </p:scale>
        <p:origin x="-23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54CFD-38F2-4DF3-8BC1-216B20C6F77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83B983-A95C-406F-909B-DFF7F3C3B881}">
      <dgm:prSet/>
      <dgm:spPr/>
      <dgm:t>
        <a:bodyPr/>
        <a:lstStyle/>
        <a:p>
          <a:r>
            <a:rPr lang="de-de" dirty="1"/>
            <a:t>ein Sinn für Kausalität, für einen Einfluss auf die Veränderung der Welt zu nehmen, für eine Reparatur von etwas,</a:t>
          </a:r>
        </a:p>
      </dgm:t>
    </dgm:pt>
    <dgm:pt modelId="{7DC61858-2119-420D-8182-4F1A34882AEB}" type="parTrans" cxnId="{DF5E6CD4-E74A-40F9-A749-559D620EF70B}">
      <dgm:prSet/>
      <dgm:spPr/>
      <dgm:t>
        <a:bodyPr/>
        <a:lstStyle/>
        <a:p>
          <a:endParaRPr lang="en-US"/>
        </a:p>
      </dgm:t>
    </dgm:pt>
    <dgm:pt modelId="{528FF03A-55C4-4E99-A5B1-2422DAA6E088}" type="sibTrans" cxnId="{DF5E6CD4-E74A-40F9-A749-559D620EF70B}">
      <dgm:prSet/>
      <dgm:spPr/>
      <dgm:t>
        <a:bodyPr/>
        <a:lstStyle/>
        <a:p>
          <a:endParaRPr lang="en-US"/>
        </a:p>
      </dgm:t>
    </dgm:pt>
    <dgm:pt modelId="{C057DB88-9ACE-48E0-A9EF-331A4D6C5A40}">
      <dgm:prSet/>
      <dgm:spPr/>
      <dgm:t>
        <a:bodyPr/>
        <a:lstStyle/>
        <a:p>
          <a:r>
            <a:rPr lang="de-de" dirty="1"/>
            <a:t>besser sein wollen,</a:t>
          </a:r>
        </a:p>
      </dgm:t>
    </dgm:pt>
    <dgm:pt modelId="{67A99729-ED01-43F6-85BC-4048A010C319}" type="parTrans" cxnId="{0377C6D9-00BC-4E56-ABF7-CA4811A4009E}">
      <dgm:prSet/>
      <dgm:spPr/>
      <dgm:t>
        <a:bodyPr/>
        <a:lstStyle/>
        <a:p>
          <a:endParaRPr lang="en-US"/>
        </a:p>
      </dgm:t>
    </dgm:pt>
    <dgm:pt modelId="{C99628D8-2818-4C68-AF64-9841B82576A0}" type="sibTrans" cxnId="{0377C6D9-00BC-4E56-ABF7-CA4811A4009E}">
      <dgm:prSet/>
      <dgm:spPr/>
      <dgm:t>
        <a:bodyPr/>
        <a:lstStyle/>
        <a:p>
          <a:endParaRPr lang="en-US"/>
        </a:p>
      </dgm:t>
    </dgm:pt>
    <dgm:pt modelId="{5E265F21-C60F-469E-BA2C-4E7A3FB3C1D5}">
      <dgm:prSet/>
      <dgm:spPr/>
      <dgm:t>
        <a:bodyPr/>
        <a:lstStyle/>
        <a:p>
          <a:r>
            <a:rPr lang="de-de" dirty="1"/>
            <a:t>sozialer Beweis der Gerechtigkeit, </a:t>
          </a:r>
        </a:p>
      </dgm:t>
    </dgm:pt>
    <dgm:pt modelId="{AF819512-7662-4B03-8C69-CFCF0AE25C02}" type="parTrans" cxnId="{42724E16-357E-4454-95D3-C9741E6130FB}">
      <dgm:prSet/>
      <dgm:spPr/>
      <dgm:t>
        <a:bodyPr/>
        <a:lstStyle/>
        <a:p>
          <a:endParaRPr lang="en-US"/>
        </a:p>
      </dgm:t>
    </dgm:pt>
    <dgm:pt modelId="{9E905BF2-1BC6-498E-9DE7-C47485E25B97}" type="sibTrans" cxnId="{42724E16-357E-4454-95D3-C9741E6130FB}">
      <dgm:prSet/>
      <dgm:spPr/>
      <dgm:t>
        <a:bodyPr/>
        <a:lstStyle/>
        <a:p>
          <a:endParaRPr lang="en-US"/>
        </a:p>
      </dgm:t>
    </dgm:pt>
    <dgm:pt modelId="{BEA23E69-1D0A-45B4-B3AE-AC9EA4032AC3}">
      <dgm:prSet/>
      <dgm:spPr/>
      <dgm:t>
        <a:bodyPr/>
        <a:lstStyle/>
        <a:p>
          <a:r>
            <a:rPr lang="de-de" dirty="1"/>
            <a:t>eine Spende von 80% (!) ist eine Emotion, nur 20% sind gesunder Menschenverstand,</a:t>
          </a:r>
        </a:p>
      </dgm:t>
    </dgm:pt>
    <dgm:pt modelId="{461851A4-5C15-4EFE-AF57-3A3A1D36E0E0}" type="parTrans" cxnId="{DC30C21E-8BA3-4DA9-BD23-A1D9EA5791B3}">
      <dgm:prSet/>
      <dgm:spPr/>
      <dgm:t>
        <a:bodyPr/>
        <a:lstStyle/>
        <a:p>
          <a:endParaRPr lang="en-US"/>
        </a:p>
      </dgm:t>
    </dgm:pt>
    <dgm:pt modelId="{9650589B-987F-46B6-ACE2-485362F0D25B}" type="sibTrans" cxnId="{DC30C21E-8BA3-4DA9-BD23-A1D9EA5791B3}">
      <dgm:prSet/>
      <dgm:spPr/>
      <dgm:t>
        <a:bodyPr/>
        <a:lstStyle/>
        <a:p>
          <a:endParaRPr lang="en-US"/>
        </a:p>
      </dgm:t>
    </dgm:pt>
    <dgm:pt modelId="{EEF35D1C-45E0-42EC-B01E-E9C02C92EFB7}">
      <dgm:prSet/>
      <dgm:spPr/>
      <dgm:t>
        <a:bodyPr/>
        <a:lstStyle/>
        <a:p>
          <a:r>
            <a:rPr lang="de-de" dirty="1" b="1"/>
            <a:t>Hauptgrund - jemand hat uns darum gebeten.</a:t>
          </a:r>
        </a:p>
      </dgm:t>
    </dgm:pt>
    <dgm:pt modelId="{547CFA4D-387A-45FB-9427-4C43A33484F2}" type="parTrans" cxnId="{D095E68A-9AE9-4C9E-8179-B52BC5A45CA9}">
      <dgm:prSet/>
      <dgm:spPr/>
      <dgm:t>
        <a:bodyPr/>
        <a:lstStyle/>
        <a:p>
          <a:endParaRPr lang="en-US"/>
        </a:p>
      </dgm:t>
    </dgm:pt>
    <dgm:pt modelId="{32D0E38D-21DF-4A87-820F-02196C8DA878}" type="sibTrans" cxnId="{D095E68A-9AE9-4C9E-8179-B52BC5A45CA9}">
      <dgm:prSet/>
      <dgm:spPr/>
      <dgm:t>
        <a:bodyPr/>
        <a:lstStyle/>
        <a:p>
          <a:endParaRPr lang="en-US"/>
        </a:p>
      </dgm:t>
    </dgm:pt>
    <dgm:pt modelId="{ABE76C1A-447B-4026-82C3-2C384D656481}" type="pres">
      <dgm:prSet presAssocID="{92D54CFD-38F2-4DF3-8BC1-216B20C6F77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B6BBC747-AB0A-4A67-8289-E13837695244}" type="pres">
      <dgm:prSet presAssocID="{7883B983-A95C-406F-909B-DFF7F3C3B881}" presName="thickLine" presStyleLbl="alignNode1" presStyleIdx="0" presStyleCnt="5"/>
      <dgm:spPr/>
    </dgm:pt>
    <dgm:pt modelId="{B8DC5A3C-A6AE-46E2-9189-1671201812A2}" type="pres">
      <dgm:prSet presAssocID="{7883B983-A95C-406F-909B-DFF7F3C3B881}" presName="horz1" presStyleCnt="0"/>
      <dgm:spPr/>
    </dgm:pt>
    <dgm:pt modelId="{36F8DC9D-E403-4B7A-A490-AC15EA91A508}" type="pres">
      <dgm:prSet presAssocID="{7883B983-A95C-406F-909B-DFF7F3C3B881}" presName="tx1" presStyleLbl="revTx" presStyleIdx="0" presStyleCnt="5"/>
      <dgm:spPr/>
      <dgm:t>
        <a:bodyPr/>
        <a:lstStyle/>
        <a:p>
          <a:endParaRPr lang="pl-PL"/>
        </a:p>
      </dgm:t>
    </dgm:pt>
    <dgm:pt modelId="{B6206286-B01A-4A76-A01D-8F8403DEB752}" type="pres">
      <dgm:prSet presAssocID="{7883B983-A95C-406F-909B-DFF7F3C3B881}" presName="vert1" presStyleCnt="0"/>
      <dgm:spPr/>
    </dgm:pt>
    <dgm:pt modelId="{9260EC15-6A0C-458E-A8AA-F9C29802BDA3}" type="pres">
      <dgm:prSet presAssocID="{C057DB88-9ACE-48E0-A9EF-331A4D6C5A40}" presName="thickLine" presStyleLbl="alignNode1" presStyleIdx="1" presStyleCnt="5"/>
      <dgm:spPr/>
    </dgm:pt>
    <dgm:pt modelId="{E01A3037-11C5-4134-AC86-E15B62817505}" type="pres">
      <dgm:prSet presAssocID="{C057DB88-9ACE-48E0-A9EF-331A4D6C5A40}" presName="horz1" presStyleCnt="0"/>
      <dgm:spPr/>
    </dgm:pt>
    <dgm:pt modelId="{B7F88B75-0208-4CDF-B696-DF711536F29D}" type="pres">
      <dgm:prSet presAssocID="{C057DB88-9ACE-48E0-A9EF-331A4D6C5A40}" presName="tx1" presStyleLbl="revTx" presStyleIdx="1" presStyleCnt="5"/>
      <dgm:spPr/>
      <dgm:t>
        <a:bodyPr/>
        <a:lstStyle/>
        <a:p>
          <a:endParaRPr lang="pl-PL"/>
        </a:p>
      </dgm:t>
    </dgm:pt>
    <dgm:pt modelId="{D04172E7-EEB8-4C32-A0D9-FCFEAE09C64D}" type="pres">
      <dgm:prSet presAssocID="{C057DB88-9ACE-48E0-A9EF-331A4D6C5A40}" presName="vert1" presStyleCnt="0"/>
      <dgm:spPr/>
    </dgm:pt>
    <dgm:pt modelId="{E0504BE8-2865-452D-92AD-06B844471C2C}" type="pres">
      <dgm:prSet presAssocID="{5E265F21-C60F-469E-BA2C-4E7A3FB3C1D5}" presName="thickLine" presStyleLbl="alignNode1" presStyleIdx="2" presStyleCnt="5"/>
      <dgm:spPr/>
    </dgm:pt>
    <dgm:pt modelId="{EA1C4ED7-2598-42C0-AD1D-E6D8EDFA57F8}" type="pres">
      <dgm:prSet presAssocID="{5E265F21-C60F-469E-BA2C-4E7A3FB3C1D5}" presName="horz1" presStyleCnt="0"/>
      <dgm:spPr/>
    </dgm:pt>
    <dgm:pt modelId="{3C984535-E389-4A1E-A9BD-96666457273F}" type="pres">
      <dgm:prSet presAssocID="{5E265F21-C60F-469E-BA2C-4E7A3FB3C1D5}" presName="tx1" presStyleLbl="revTx" presStyleIdx="2" presStyleCnt="5"/>
      <dgm:spPr/>
      <dgm:t>
        <a:bodyPr/>
        <a:lstStyle/>
        <a:p>
          <a:endParaRPr lang="pl-PL"/>
        </a:p>
      </dgm:t>
    </dgm:pt>
    <dgm:pt modelId="{4CE247C4-48F9-4192-A627-2E8884F2864D}" type="pres">
      <dgm:prSet presAssocID="{5E265F21-C60F-469E-BA2C-4E7A3FB3C1D5}" presName="vert1" presStyleCnt="0"/>
      <dgm:spPr/>
    </dgm:pt>
    <dgm:pt modelId="{5CCF0B59-5131-4CAD-8E3C-AA0C6BF60D8C}" type="pres">
      <dgm:prSet presAssocID="{BEA23E69-1D0A-45B4-B3AE-AC9EA4032AC3}" presName="thickLine" presStyleLbl="alignNode1" presStyleIdx="3" presStyleCnt="5"/>
      <dgm:spPr/>
    </dgm:pt>
    <dgm:pt modelId="{A46ED7E4-229D-4854-A710-9946DE49EDE7}" type="pres">
      <dgm:prSet presAssocID="{BEA23E69-1D0A-45B4-B3AE-AC9EA4032AC3}" presName="horz1" presStyleCnt="0"/>
      <dgm:spPr/>
    </dgm:pt>
    <dgm:pt modelId="{AB54978C-A350-460F-BE0F-F2C541B35CD9}" type="pres">
      <dgm:prSet presAssocID="{BEA23E69-1D0A-45B4-B3AE-AC9EA4032AC3}" presName="tx1" presStyleLbl="revTx" presStyleIdx="3" presStyleCnt="5"/>
      <dgm:spPr/>
      <dgm:t>
        <a:bodyPr/>
        <a:lstStyle/>
        <a:p>
          <a:endParaRPr lang="pl-PL"/>
        </a:p>
      </dgm:t>
    </dgm:pt>
    <dgm:pt modelId="{83FF0CBE-FF76-48CE-AD3F-9D4F8E3B3989}" type="pres">
      <dgm:prSet presAssocID="{BEA23E69-1D0A-45B4-B3AE-AC9EA4032AC3}" presName="vert1" presStyleCnt="0"/>
      <dgm:spPr/>
    </dgm:pt>
    <dgm:pt modelId="{AB393A56-1632-4BC0-B846-725E3AC03DEC}" type="pres">
      <dgm:prSet presAssocID="{EEF35D1C-45E0-42EC-B01E-E9C02C92EFB7}" presName="thickLine" presStyleLbl="alignNode1" presStyleIdx="4" presStyleCnt="5"/>
      <dgm:spPr/>
    </dgm:pt>
    <dgm:pt modelId="{81E75CFC-61D8-464E-8278-335DC7F4D7F1}" type="pres">
      <dgm:prSet presAssocID="{EEF35D1C-45E0-42EC-B01E-E9C02C92EFB7}" presName="horz1" presStyleCnt="0"/>
      <dgm:spPr/>
    </dgm:pt>
    <dgm:pt modelId="{6EE1657A-2C2E-41A0-A9E8-B6DCAC197A4F}" type="pres">
      <dgm:prSet presAssocID="{EEF35D1C-45E0-42EC-B01E-E9C02C92EFB7}" presName="tx1" presStyleLbl="revTx" presStyleIdx="4" presStyleCnt="5"/>
      <dgm:spPr/>
      <dgm:t>
        <a:bodyPr/>
        <a:lstStyle/>
        <a:p>
          <a:endParaRPr lang="pl-PL"/>
        </a:p>
      </dgm:t>
    </dgm:pt>
    <dgm:pt modelId="{9625902A-18F5-4CD5-8659-2F1A87974E0E}" type="pres">
      <dgm:prSet presAssocID="{EEF35D1C-45E0-42EC-B01E-E9C02C92EFB7}" presName="vert1" presStyleCnt="0"/>
      <dgm:spPr/>
    </dgm:pt>
  </dgm:ptLst>
  <dgm:cxnLst>
    <dgm:cxn modelId="{DF5E6CD4-E74A-40F9-A749-559D620EF70B}" srcId="{92D54CFD-38F2-4DF3-8BC1-216B20C6F77C}" destId="{7883B983-A95C-406F-909B-DFF7F3C3B881}" srcOrd="0" destOrd="0" parTransId="{7DC61858-2119-420D-8182-4F1A34882AEB}" sibTransId="{528FF03A-55C4-4E99-A5B1-2422DAA6E088}"/>
    <dgm:cxn modelId="{0377C6D9-00BC-4E56-ABF7-CA4811A4009E}" srcId="{92D54CFD-38F2-4DF3-8BC1-216B20C6F77C}" destId="{C057DB88-9ACE-48E0-A9EF-331A4D6C5A40}" srcOrd="1" destOrd="0" parTransId="{67A99729-ED01-43F6-85BC-4048A010C319}" sibTransId="{C99628D8-2818-4C68-AF64-9841B82576A0}"/>
    <dgm:cxn modelId="{25CA17A9-0F15-4649-BEB8-90C29B3E9661}" type="presOf" srcId="{92D54CFD-38F2-4DF3-8BC1-216B20C6F77C}" destId="{ABE76C1A-447B-4026-82C3-2C384D656481}" srcOrd="0" destOrd="0" presId="urn:microsoft.com/office/officeart/2008/layout/LinedList"/>
    <dgm:cxn modelId="{FC3063CD-D7DB-4CDC-B253-39462BF6AA53}" type="presOf" srcId="{C057DB88-9ACE-48E0-A9EF-331A4D6C5A40}" destId="{B7F88B75-0208-4CDF-B696-DF711536F29D}" srcOrd="0" destOrd="0" presId="urn:microsoft.com/office/officeart/2008/layout/LinedList"/>
    <dgm:cxn modelId="{D095E68A-9AE9-4C9E-8179-B52BC5A45CA9}" srcId="{92D54CFD-38F2-4DF3-8BC1-216B20C6F77C}" destId="{EEF35D1C-45E0-42EC-B01E-E9C02C92EFB7}" srcOrd="4" destOrd="0" parTransId="{547CFA4D-387A-45FB-9427-4C43A33484F2}" sibTransId="{32D0E38D-21DF-4A87-820F-02196C8DA878}"/>
    <dgm:cxn modelId="{72AA708D-47B4-4DF0-B102-DA850ED5BF64}" type="presOf" srcId="{EEF35D1C-45E0-42EC-B01E-E9C02C92EFB7}" destId="{6EE1657A-2C2E-41A0-A9E8-B6DCAC197A4F}" srcOrd="0" destOrd="0" presId="urn:microsoft.com/office/officeart/2008/layout/LinedList"/>
    <dgm:cxn modelId="{66E75773-3538-4E19-BD38-D362CB3FF06A}" type="presOf" srcId="{5E265F21-C60F-469E-BA2C-4E7A3FB3C1D5}" destId="{3C984535-E389-4A1E-A9BD-96666457273F}" srcOrd="0" destOrd="0" presId="urn:microsoft.com/office/officeart/2008/layout/LinedList"/>
    <dgm:cxn modelId="{8E5B1CB3-E1AF-422F-8DBD-F41BC464B39B}" type="presOf" srcId="{7883B983-A95C-406F-909B-DFF7F3C3B881}" destId="{36F8DC9D-E403-4B7A-A490-AC15EA91A508}" srcOrd="0" destOrd="0" presId="urn:microsoft.com/office/officeart/2008/layout/LinedList"/>
    <dgm:cxn modelId="{42724E16-357E-4454-95D3-C9741E6130FB}" srcId="{92D54CFD-38F2-4DF3-8BC1-216B20C6F77C}" destId="{5E265F21-C60F-469E-BA2C-4E7A3FB3C1D5}" srcOrd="2" destOrd="0" parTransId="{AF819512-7662-4B03-8C69-CFCF0AE25C02}" sibTransId="{9E905BF2-1BC6-498E-9DE7-C47485E25B97}"/>
    <dgm:cxn modelId="{890D0E86-D980-4CE1-B718-859A65CAD9BC}" type="presOf" srcId="{BEA23E69-1D0A-45B4-B3AE-AC9EA4032AC3}" destId="{AB54978C-A350-460F-BE0F-F2C541B35CD9}" srcOrd="0" destOrd="0" presId="urn:microsoft.com/office/officeart/2008/layout/LinedList"/>
    <dgm:cxn modelId="{DC30C21E-8BA3-4DA9-BD23-A1D9EA5791B3}" srcId="{92D54CFD-38F2-4DF3-8BC1-216B20C6F77C}" destId="{BEA23E69-1D0A-45B4-B3AE-AC9EA4032AC3}" srcOrd="3" destOrd="0" parTransId="{461851A4-5C15-4EFE-AF57-3A3A1D36E0E0}" sibTransId="{9650589B-987F-46B6-ACE2-485362F0D25B}"/>
    <dgm:cxn modelId="{AC3DFD89-72A7-4D19-A6FF-8637D2FB6F1C}" type="presParOf" srcId="{ABE76C1A-447B-4026-82C3-2C384D656481}" destId="{B6BBC747-AB0A-4A67-8289-E13837695244}" srcOrd="0" destOrd="0" presId="urn:microsoft.com/office/officeart/2008/layout/LinedList"/>
    <dgm:cxn modelId="{E3C55FA6-1EA6-49BE-8F1F-8327A601A991}" type="presParOf" srcId="{ABE76C1A-447B-4026-82C3-2C384D656481}" destId="{B8DC5A3C-A6AE-46E2-9189-1671201812A2}" srcOrd="1" destOrd="0" presId="urn:microsoft.com/office/officeart/2008/layout/LinedList"/>
    <dgm:cxn modelId="{7DA708CF-C60E-4254-9C70-8682349B0ED0}" type="presParOf" srcId="{B8DC5A3C-A6AE-46E2-9189-1671201812A2}" destId="{36F8DC9D-E403-4B7A-A490-AC15EA91A508}" srcOrd="0" destOrd="0" presId="urn:microsoft.com/office/officeart/2008/layout/LinedList"/>
    <dgm:cxn modelId="{3DC0121A-71C9-4E2B-92F2-13104FA12CE1}" type="presParOf" srcId="{B8DC5A3C-A6AE-46E2-9189-1671201812A2}" destId="{B6206286-B01A-4A76-A01D-8F8403DEB752}" srcOrd="1" destOrd="0" presId="urn:microsoft.com/office/officeart/2008/layout/LinedList"/>
    <dgm:cxn modelId="{81502718-0589-48B9-B565-E9F0E5A55131}" type="presParOf" srcId="{ABE76C1A-447B-4026-82C3-2C384D656481}" destId="{9260EC15-6A0C-458E-A8AA-F9C29802BDA3}" srcOrd="2" destOrd="0" presId="urn:microsoft.com/office/officeart/2008/layout/LinedList"/>
    <dgm:cxn modelId="{37720958-17D7-4AD9-9137-DDC57D707823}" type="presParOf" srcId="{ABE76C1A-447B-4026-82C3-2C384D656481}" destId="{E01A3037-11C5-4134-AC86-E15B62817505}" srcOrd="3" destOrd="0" presId="urn:microsoft.com/office/officeart/2008/layout/LinedList"/>
    <dgm:cxn modelId="{6896B674-617C-4097-9702-E6D6D5397673}" type="presParOf" srcId="{E01A3037-11C5-4134-AC86-E15B62817505}" destId="{B7F88B75-0208-4CDF-B696-DF711536F29D}" srcOrd="0" destOrd="0" presId="urn:microsoft.com/office/officeart/2008/layout/LinedList"/>
    <dgm:cxn modelId="{B221AAF7-9395-434A-BAAC-A5340C48F533}" type="presParOf" srcId="{E01A3037-11C5-4134-AC86-E15B62817505}" destId="{D04172E7-EEB8-4C32-A0D9-FCFEAE09C64D}" srcOrd="1" destOrd="0" presId="urn:microsoft.com/office/officeart/2008/layout/LinedList"/>
    <dgm:cxn modelId="{7696F78D-DA0A-4A5A-95A5-D744C098BC73}" type="presParOf" srcId="{ABE76C1A-447B-4026-82C3-2C384D656481}" destId="{E0504BE8-2865-452D-92AD-06B844471C2C}" srcOrd="4" destOrd="0" presId="urn:microsoft.com/office/officeart/2008/layout/LinedList"/>
    <dgm:cxn modelId="{FF16429E-E090-451E-B1B8-D0ED54D99D5A}" type="presParOf" srcId="{ABE76C1A-447B-4026-82C3-2C384D656481}" destId="{EA1C4ED7-2598-42C0-AD1D-E6D8EDFA57F8}" srcOrd="5" destOrd="0" presId="urn:microsoft.com/office/officeart/2008/layout/LinedList"/>
    <dgm:cxn modelId="{1193596F-26DA-4AE4-ABF0-A01083ECF696}" type="presParOf" srcId="{EA1C4ED7-2598-42C0-AD1D-E6D8EDFA57F8}" destId="{3C984535-E389-4A1E-A9BD-96666457273F}" srcOrd="0" destOrd="0" presId="urn:microsoft.com/office/officeart/2008/layout/LinedList"/>
    <dgm:cxn modelId="{761AAF5E-B1B5-4B59-8637-44249C96EEB7}" type="presParOf" srcId="{EA1C4ED7-2598-42C0-AD1D-E6D8EDFA57F8}" destId="{4CE247C4-48F9-4192-A627-2E8884F2864D}" srcOrd="1" destOrd="0" presId="urn:microsoft.com/office/officeart/2008/layout/LinedList"/>
    <dgm:cxn modelId="{065A5763-E3F6-4A5B-A87C-3A7ADF89FA99}" type="presParOf" srcId="{ABE76C1A-447B-4026-82C3-2C384D656481}" destId="{5CCF0B59-5131-4CAD-8E3C-AA0C6BF60D8C}" srcOrd="6" destOrd="0" presId="urn:microsoft.com/office/officeart/2008/layout/LinedList"/>
    <dgm:cxn modelId="{E11C7547-BAE5-4379-A777-CBDD60BA73DB}" type="presParOf" srcId="{ABE76C1A-447B-4026-82C3-2C384D656481}" destId="{A46ED7E4-229D-4854-A710-9946DE49EDE7}" srcOrd="7" destOrd="0" presId="urn:microsoft.com/office/officeart/2008/layout/LinedList"/>
    <dgm:cxn modelId="{5F32D30B-BA37-4E64-961A-2895AE250974}" type="presParOf" srcId="{A46ED7E4-229D-4854-A710-9946DE49EDE7}" destId="{AB54978C-A350-460F-BE0F-F2C541B35CD9}" srcOrd="0" destOrd="0" presId="urn:microsoft.com/office/officeart/2008/layout/LinedList"/>
    <dgm:cxn modelId="{E39D70C9-6CE7-488F-BCB0-2E40A0990251}" type="presParOf" srcId="{A46ED7E4-229D-4854-A710-9946DE49EDE7}" destId="{83FF0CBE-FF76-48CE-AD3F-9D4F8E3B3989}" srcOrd="1" destOrd="0" presId="urn:microsoft.com/office/officeart/2008/layout/LinedList"/>
    <dgm:cxn modelId="{CF0D8214-4FB1-4F06-A490-A80FBA47E643}" type="presParOf" srcId="{ABE76C1A-447B-4026-82C3-2C384D656481}" destId="{AB393A56-1632-4BC0-B846-725E3AC03DEC}" srcOrd="8" destOrd="0" presId="urn:microsoft.com/office/officeart/2008/layout/LinedList"/>
    <dgm:cxn modelId="{23E7769B-348F-492F-BADE-318D80905F6C}" type="presParOf" srcId="{ABE76C1A-447B-4026-82C3-2C384D656481}" destId="{81E75CFC-61D8-464E-8278-335DC7F4D7F1}" srcOrd="9" destOrd="0" presId="urn:microsoft.com/office/officeart/2008/layout/LinedList"/>
    <dgm:cxn modelId="{2D32BB69-B39B-4A64-BB9F-63C601AD18D5}" type="presParOf" srcId="{81E75CFC-61D8-464E-8278-335DC7F4D7F1}" destId="{6EE1657A-2C2E-41A0-A9E8-B6DCAC197A4F}" srcOrd="0" destOrd="0" presId="urn:microsoft.com/office/officeart/2008/layout/LinedList"/>
    <dgm:cxn modelId="{FC51735D-F62F-4094-BE96-A0E58576EFFD}" type="presParOf" srcId="{81E75CFC-61D8-464E-8278-335DC7F4D7F1}" destId="{9625902A-18F5-4CD5-8659-2F1A87974E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BC747-AB0A-4A67-8289-E13837695244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8DC9D-E403-4B7A-A490-AC15EA91A508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/>
            <a:t>poczucie sprawczości, wpływu na zmianę świata, naprawy czegoś</a:t>
          </a:r>
          <a:endParaRPr lang="en-US" sz="2800" kern="1200"/>
        </a:p>
      </dsp:txBody>
      <dsp:txXfrm>
        <a:off x="0" y="623"/>
        <a:ext cx="6492875" cy="1020830"/>
      </dsp:txXfrm>
    </dsp:sp>
    <dsp:sp modelId="{9260EC15-6A0C-458E-A8AA-F9C29802BDA3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88B75-0208-4CDF-B696-DF711536F29D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/>
            <a:t>chęć bycia lepszym</a:t>
          </a:r>
          <a:endParaRPr lang="en-US" sz="2800" kern="1200"/>
        </a:p>
      </dsp:txBody>
      <dsp:txXfrm>
        <a:off x="0" y="1021453"/>
        <a:ext cx="6492875" cy="1020830"/>
      </dsp:txXfrm>
    </dsp:sp>
    <dsp:sp modelId="{E0504BE8-2865-452D-92AD-06B844471C2C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84535-E389-4A1E-A9BD-96666457273F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/>
            <a:t>społeczny dowód słuszności</a:t>
          </a:r>
          <a:endParaRPr lang="en-US" sz="2800" kern="1200"/>
        </a:p>
      </dsp:txBody>
      <dsp:txXfrm>
        <a:off x="0" y="2042284"/>
        <a:ext cx="6492875" cy="1020830"/>
      </dsp:txXfrm>
    </dsp:sp>
    <dsp:sp modelId="{5CCF0B59-5131-4CAD-8E3C-AA0C6BF60D8C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4978C-A350-460F-BE0F-F2C541B35CD9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/>
            <a:t>darowizna w 80% (!) jest emocją, tylko w 20% kierujemy się zdrowym rozsądkiem</a:t>
          </a:r>
          <a:endParaRPr lang="en-US" sz="2800" kern="1200"/>
        </a:p>
      </dsp:txBody>
      <dsp:txXfrm>
        <a:off x="0" y="3063115"/>
        <a:ext cx="6492875" cy="1020830"/>
      </dsp:txXfrm>
    </dsp:sp>
    <dsp:sp modelId="{AB393A56-1632-4BC0-B846-725E3AC03DEC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1657A-2C2E-41A0-A9E8-B6DCAC197A4F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/>
            <a:t>podstawowy powód – ktoś nas o to poprosił.</a:t>
          </a:r>
          <a:endParaRPr lang="en-US" sz="2800" kern="1200"/>
        </a:p>
      </dsp:txBody>
      <dsp:txXfrm>
        <a:off x="0" y="4083946"/>
        <a:ext cx="6492875" cy="1020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44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81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50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47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34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49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2020-10-06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014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2020-10-06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05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2020-10-06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575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77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207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4713-E528-4745-9157-7FF82E5B4021}" type="datetimeFigureOut">
              <a:rPr lang="pl-PL" smtClean="0"/>
              <a:t>2020-10-06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138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6BDCA6B-3C9C-4213-A0D9-30BD5F0B0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DA12F62-867F-4684-B28B-E085D09DC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804671" y="234110"/>
            <a:ext cx="6257031" cy="4337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e-de" dirty="1" sz="7200" b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Wie bekommt man Sponsoren?</a:t>
            </a:r>
          </a:p>
        </p:txBody>
      </p:sp>
    </p:spTree>
    <p:extLst>
      <p:ext uri="{BB962C8B-B14F-4D97-AF65-F5344CB8AC3E}">
        <p14:creationId xmlns:p14="http://schemas.microsoft.com/office/powerpoint/2010/main" val="2205239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572180" y="5043501"/>
            <a:ext cx="10533681" cy="1649089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de-de" dirty="1"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Erinnern Sie sich!</a:t>
            </a:r>
            <a:r>
              <a:rPr lang="de-de" dirty="1"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r"/>
            <a:r>
              <a:rPr lang="de-de" dirty="1"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Menschen geben Menschen, selten den Schildern.</a:t>
            </a:r>
          </a:p>
        </p:txBody>
      </p:sp>
    </p:spTree>
    <p:extLst>
      <p:ext uri="{BB962C8B-B14F-4D97-AF65-F5344CB8AC3E}">
        <p14:creationId xmlns:p14="http://schemas.microsoft.com/office/powerpoint/2010/main" val="17398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137329" y="5393635"/>
            <a:ext cx="6054671" cy="901016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de-de" dirty="1"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Fundraising = Beziehungen</a:t>
            </a:r>
          </a:p>
        </p:txBody>
      </p:sp>
    </p:spTree>
    <p:extLst>
      <p:ext uri="{BB962C8B-B14F-4D97-AF65-F5344CB8AC3E}">
        <p14:creationId xmlns:p14="http://schemas.microsoft.com/office/powerpoint/2010/main" val="115037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8270929" cy="1060153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lnSpc>
                <a:spcPct val="150000"/>
              </a:lnSpc>
              <a:spcBef>
                <a:spcPts val="0"/>
              </a:spcBef>
            </a:pPr>
            <a:r>
              <a:rPr lang="de-de" dirty="1" sz="500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Auf Spender fokussierte Botschaft</a:t>
            </a:r>
          </a:p>
        </p:txBody>
      </p:sp>
    </p:spTree>
    <p:extLst>
      <p:ext uri="{BB962C8B-B14F-4D97-AF65-F5344CB8AC3E}">
        <p14:creationId xmlns:p14="http://schemas.microsoft.com/office/powerpoint/2010/main" val="305148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4856922"/>
            <a:ext cx="8270929" cy="1421529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e-de" dirty="1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Versuchen Sie, UMRECHNUNGSFAKTOREN zu verwenden</a:t>
            </a:r>
          </a:p>
          <a:p>
            <a:pPr algn="just"/>
            <a:r>
              <a:rPr lang="de-de" dirty="1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SPRECHEN SIE DIE SPRACHE DES NUTZENS!</a:t>
            </a:r>
          </a:p>
        </p:txBody>
      </p:sp>
    </p:spTree>
    <p:extLst>
      <p:ext uri="{BB962C8B-B14F-4D97-AF65-F5344CB8AC3E}">
        <p14:creationId xmlns:p14="http://schemas.microsoft.com/office/powerpoint/2010/main" val="3537746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21071" y="0"/>
            <a:ext cx="8270929" cy="1580827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de-de" dirty="1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Lassen Sie dem Schenker die Wahl, wenn es um Höhe der geleisteten Spende geht</a:t>
            </a:r>
          </a:p>
        </p:txBody>
      </p:sp>
    </p:spTree>
    <p:extLst>
      <p:ext uri="{BB962C8B-B14F-4D97-AF65-F5344CB8AC3E}">
        <p14:creationId xmlns:p14="http://schemas.microsoft.com/office/powerpoint/2010/main" val="216713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4901830"/>
            <a:ext cx="11081288" cy="1325105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de-de" dirty="1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Wenn möglich, personalisieren Sie die Botschaft und kümmern Sie sich um die Geschichte Ihrer Beziehung zum Schenker</a:t>
            </a:r>
          </a:p>
        </p:txBody>
      </p:sp>
    </p:spTree>
    <p:extLst>
      <p:ext uri="{BB962C8B-B14F-4D97-AF65-F5344CB8AC3E}">
        <p14:creationId xmlns:p14="http://schemas.microsoft.com/office/powerpoint/2010/main" val="1224966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4966224"/>
            <a:ext cx="11081288" cy="1325105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de-de" dirty="1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Legen Sie "Spielregeln" fest, einschließlich der Form der Zusammenarbeit, der Zahlungsregeln, der Abrechnung usw.</a:t>
            </a:r>
          </a:p>
        </p:txBody>
      </p:sp>
    </p:spTree>
    <p:extLst>
      <p:ext uri="{BB962C8B-B14F-4D97-AF65-F5344CB8AC3E}">
        <p14:creationId xmlns:p14="http://schemas.microsoft.com/office/powerpoint/2010/main" val="395707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5760203" y="5243011"/>
            <a:ext cx="6431797" cy="90665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lnSpc>
                <a:spcPct val="150000"/>
              </a:lnSpc>
            </a:pPr>
            <a:r>
              <a:rPr lang="de-de" dirty="1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Denken Sie daran, sich zu bedanken</a:t>
            </a:r>
          </a:p>
        </p:txBody>
      </p:sp>
    </p:spTree>
    <p:extLst>
      <p:ext uri="{BB962C8B-B14F-4D97-AF65-F5344CB8AC3E}">
        <p14:creationId xmlns:p14="http://schemas.microsoft.com/office/powerpoint/2010/main" val="3537088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D21898E-86C0-4C8A-A76C-DF33E844C8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C8F04BD-D093-45D0-B54C-50FDB308B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53478" y="410817"/>
            <a:ext cx="7885043" cy="6202017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de-de" dirty="1"/>
              <a:t>In Polen gibt es etwa 80.000 Stiftungen und Vereine, darunter wahrscheinlich viele ähnliche Organisationen wie Ihre.</a:t>
            </a:r>
            <a:r>
              <a:rPr lang="de-de" dirty="1"/>
              <a:t> </a:t>
            </a:r>
          </a:p>
          <a:p>
            <a:pPr marL="0" indent="0" algn="just">
              <a:buNone/>
            </a:pPr>
            <a:r>
              <a:rPr lang="de-de" dirty="1" b="1"/>
              <a:t>Jede von ihnen </a:t>
            </a:r>
            <a:r>
              <a:rPr lang="de-de" dirty="1"/>
              <a:t> führt wichtige soziale Projekte durch, hilft Bedürftigen, unterstützt sozial nützliche Aktivitäten.</a:t>
            </a:r>
            <a:r>
              <a:rPr lang="de-de" dirty="1"/>
              <a:t> </a:t>
            </a:r>
          </a:p>
          <a:p>
            <a:pPr marL="0" indent="0" algn="just">
              <a:buNone/>
            </a:pPr>
            <a:r>
              <a:rPr lang="de-de" dirty="1"/>
              <a:t>Was macht es wert, eben mit Ihnen zusammenzuarbeiten, </a:t>
            </a:r>
            <a:r>
              <a:rPr lang="de-de" dirty="1" b="1"/>
              <a:t>was ist Ihre Stärke,</a:t>
            </a:r>
            <a:r>
              <a:rPr lang="de-de" dirty="1"/>
              <a:t>, worauf können Sie stolz sein?</a:t>
            </a:r>
            <a:r>
              <a:rPr lang="de-de" dirty="1"/>
              <a:t> </a:t>
            </a:r>
          </a:p>
          <a:p>
            <a:pPr marL="0" indent="0" algn="just">
              <a:buNone/>
            </a:pPr>
            <a:r>
              <a:rPr lang="de-de" dirty="1"/>
              <a:t>Überlegen Sie, was Ihr Vorteil ist.</a:t>
            </a:r>
            <a:r>
              <a:rPr lang="de-de" dirty="1"/>
              <a:t> </a:t>
            </a:r>
          </a:p>
          <a:p>
            <a:pPr marL="0" indent="0" algn="just">
              <a:buNone/>
            </a:pPr>
            <a:r>
              <a:rPr lang="de-de" dirty="1" b="1"/>
              <a:t>Wenn Sie sich Ihres Wertes bewusst sind, können Sie andere leicht davon überzeugen, dass es sich für Ihre Organisation lohnt, eine Zusammenarbeit aufzubauen / diese finanziell zu unterstützen.</a:t>
            </a:r>
            <a:r>
              <a:rPr lang="de-de" dirty="1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551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7930" y="704849"/>
            <a:ext cx="3783496" cy="3728003"/>
          </a:xfrm>
        </p:spPr>
        <p:txBody>
          <a:bodyPr anchor="b">
            <a:normAutofit/>
          </a:bodyPr>
          <a:lstStyle/>
          <a:p>
            <a:r>
              <a:rPr lang="de-de" dirty="1" sz="4100">
                <a:latin typeface="Calibri" panose="020F0502020204030204" pitchFamily="34" charset="0"/>
                <a:cs typeface="Calibri" panose="020F0502020204030204" pitchFamily="34" charset="0"/>
              </a:rPr>
              <a:t>Welche Unternehmen sollen Sie zur Zusammenarbeit einladen? </a:t>
            </a:r>
            <a:r>
              <a:rPr lang="de-de" dirty="1" sz="4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1" sz="410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dirty="1" sz="41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1" sz="2400">
                <a:latin typeface="Calibri" panose="020F0502020204030204" pitchFamily="34" charset="0"/>
                <a:cs typeface="Calibri" panose="020F0502020204030204" pitchFamily="34" charset="0"/>
              </a:rPr>
              <a:t>(Schreiben Sie die Namen der Unternehmen auf.)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38849" y="704850"/>
            <a:ext cx="5979591" cy="5689324"/>
          </a:xfrm>
        </p:spPr>
        <p:txBody>
          <a:bodyPr anchor="ctr">
            <a:normAutofit/>
          </a:bodyPr>
          <a:lstStyle/>
          <a:p>
            <a:pPr marL="457200" indent="-457200">
              <a:buAutoNum type="arabicPeriod"/>
            </a:pPr>
            <a:r>
              <a:rPr lang="de-de" dirty="1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Kontakte von den Vorstandsmitgliedern, Mitarbeitern, Freiwilligen</a:t>
            </a:r>
          </a:p>
          <a:p>
            <a:pPr marL="457200" indent="-457200">
              <a:buAutoNum type="arabicPeriod"/>
            </a:pPr>
            <a:r>
              <a:rPr lang="de-de" dirty="1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Unternehmen, deren Geschäfte mit dem Einsatzgebiet Ihrer Organisation verbunden sind</a:t>
            </a:r>
          </a:p>
          <a:p>
            <a:pPr marL="457200" indent="-457200">
              <a:buAutoNum type="arabicPeriod"/>
            </a:pPr>
            <a:r>
              <a:rPr lang="de-de" dirty="1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Unternehmen, die produzieren, was Sie brauchen</a:t>
            </a:r>
          </a:p>
          <a:p>
            <a:pPr marL="457200" indent="-457200">
              <a:buAutoNum type="arabicPeriod"/>
            </a:pPr>
            <a:r>
              <a:rPr lang="de-de" dirty="1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Unternehmen, deren Manager persönlich mit Ihrer Mission verbunden sind</a:t>
            </a:r>
          </a:p>
          <a:p>
            <a:pPr marL="457200" indent="-457200">
              <a:buAutoNum type="arabicPeriod"/>
            </a:pPr>
            <a:r>
              <a:rPr lang="de-de" dirty="1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Unternehmen, die andere NGOs mit einer ähnlichen Mission wie die Ihre sponsern</a:t>
            </a:r>
          </a:p>
          <a:p>
            <a:pPr marL="457200" indent="-457200">
              <a:buAutoNum type="arabicPeriod"/>
            </a:pPr>
            <a:r>
              <a:rPr lang="de-de" dirty="1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Unternehmen, die CSR in ihrer Politik haben, eine ähnliche Mission wie Sie oder eine lange Geschichte der Wohltätigkeit vorweisen können.</a:t>
            </a:r>
          </a:p>
        </p:txBody>
      </p:sp>
    </p:spTree>
    <p:extLst>
      <p:ext uri="{BB962C8B-B14F-4D97-AF65-F5344CB8AC3E}">
        <p14:creationId xmlns:p14="http://schemas.microsoft.com/office/powerpoint/2010/main" val="1166008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4310130" y="5360503"/>
            <a:ext cx="7881870" cy="1020977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de-de" dirty="1"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IST FUNDRAISING?</a:t>
            </a:r>
          </a:p>
        </p:txBody>
      </p:sp>
    </p:spTree>
    <p:extLst>
      <p:ext uri="{BB962C8B-B14F-4D97-AF65-F5344CB8AC3E}">
        <p14:creationId xmlns:p14="http://schemas.microsoft.com/office/powerpoint/2010/main" val="2657230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35CA6D67-B222-4537-B8A6-0AD5C0579D79}"/>
              </a:ext>
            </a:extLst>
          </p:cNvPr>
          <p:cNvSpPr txBox="1">
            <a:spLocks/>
          </p:cNvSpPr>
          <p:nvPr/>
        </p:nvSpPr>
        <p:spPr>
          <a:xfrm>
            <a:off x="0" y="5845984"/>
            <a:ext cx="6431797" cy="90665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 lang="de-de" dirty="1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www.bankwiedzy.org</a:t>
            </a:r>
          </a:p>
        </p:txBody>
      </p:sp>
    </p:spTree>
    <p:extLst>
      <p:ext uri="{BB962C8B-B14F-4D97-AF65-F5344CB8AC3E}">
        <p14:creationId xmlns:p14="http://schemas.microsoft.com/office/powerpoint/2010/main" val="2515255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0930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FEDD83BE-7254-4114-8670-2AD43F14D3C4}"/>
              </a:ext>
            </a:extLst>
          </p:cNvPr>
          <p:cNvSpPr txBox="1">
            <a:spLocks/>
          </p:cNvSpPr>
          <p:nvPr/>
        </p:nvSpPr>
        <p:spPr>
          <a:xfrm>
            <a:off x="0" y="5845984"/>
            <a:ext cx="12132365" cy="90665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 lang="de-de" dirty="1" sz="4800" b="1">
                <a:solidFill>
                  <a:schemeClr val="bg1"/>
                </a:solidFill>
              </a:rPr>
              <a:t>www.akademia.instytutsprawobywatelskich.pl</a:t>
            </a:r>
          </a:p>
        </p:txBody>
      </p:sp>
    </p:spTree>
    <p:extLst>
      <p:ext uri="{BB962C8B-B14F-4D97-AF65-F5344CB8AC3E}">
        <p14:creationId xmlns:p14="http://schemas.microsoft.com/office/powerpoint/2010/main" val="1297097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6BDCA6B-3C9C-4213-A0D9-30BD5F0B0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DA12F62-867F-4684-B28B-E085D09DC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271671" y="234110"/>
            <a:ext cx="6790032" cy="4477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e-de" dirty="1" sz="4000" b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Vielen Dank für Ihre Aufmerksamkeit!</a:t>
            </a:r>
          </a:p>
          <a:p>
            <a:pPr>
              <a:spcAft>
                <a:spcPts val="600"/>
              </a:spcAft>
            </a:pPr>
            <a:endParaRPr lang="pl-PL" sz="4000" b="1" dirty="0">
              <a:solidFill>
                <a:srgbClr val="FFFFFF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de-de" dirty="1" sz="4000" b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Ilona Pietrzak</a:t>
            </a:r>
          </a:p>
          <a:p>
            <a:pPr>
              <a:spcAft>
                <a:spcPts val="600"/>
              </a:spcAft>
            </a:pPr>
            <a:r>
              <a:rPr lang="de-de" dirty="1" sz="4000" b="1">
                <a:solidFill>
                  <a:srgbClr val="FFFFFF"/>
                </a:solidFill>
                <a:latin typeface="+mn-lt"/>
              </a:rPr>
              <a:t>ilona.pietrzak@instytut.lodz.pl</a:t>
            </a:r>
          </a:p>
          <a:p>
            <a:pPr>
              <a:spcAft>
                <a:spcPts val="600"/>
              </a:spcAft>
            </a:pPr>
            <a:r>
              <a:rPr lang="de-de" dirty="1" sz="4000" b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+48 519 300 631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A4D015F-5E39-4F6A-80D2-5C0BF5D3C6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56" y="4600701"/>
            <a:ext cx="3282655" cy="19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41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8744755" cy="2060619"/>
          </a:xfrm>
          <a:solidFill>
            <a:schemeClr val="tx1">
              <a:alpha val="57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dirty="1" b="1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Beim Fundraising, d.h. der Mittelbeschaffung, </a:t>
            </a:r>
            <a:r>
              <a:rPr lang="de-de" dirty="1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geht es darum, die Chancen und Möglichkeiten individueller, geschäftlicher, institutioneller und wirtschaftlicher Geldgeber zu suchen und zu nutzen, um eine starke und unabhängige Organisation aufzubauen.</a:t>
            </a:r>
          </a:p>
        </p:txBody>
      </p:sp>
    </p:spTree>
    <p:extLst>
      <p:ext uri="{BB962C8B-B14F-4D97-AF65-F5344CB8AC3E}">
        <p14:creationId xmlns:p14="http://schemas.microsoft.com/office/powerpoint/2010/main" val="196918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D21898E-86C0-4C8A-A76C-DF33E844C8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C8F04BD-D093-45D0-B54C-50FDB308B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24908" y="1479738"/>
            <a:ext cx="8650936" cy="4024884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de-de" dirty="1" sz="3200">
                <a:latin typeface="Calibri" panose="020F0502020204030204" pitchFamily="34" charset="0"/>
                <a:cs typeface="Calibri" panose="020F0502020204030204" pitchFamily="34" charset="0"/>
              </a:rPr>
              <a:t>Technisch gesehen bedeutet Foundraising Spendensammlung.</a:t>
            </a:r>
            <a:r>
              <a:rPr lang="de-de" dirty="1" sz="3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1" sz="3200">
                <a:latin typeface="Calibri" panose="020F0502020204030204" pitchFamily="34" charset="0"/>
                <a:cs typeface="Calibri" panose="020F0502020204030204" pitchFamily="34" charset="0"/>
              </a:rPr>
              <a:t>Aber es geht wirklich nicht nur um Geldbeschaffung, sondern auch um Aktionsstrategie.</a:t>
            </a:r>
            <a:r>
              <a:rPr lang="de-de" dirty="1" sz="3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endParaRPr lang="pl-P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de-de" dirty="1" sz="3200" b="1">
                <a:latin typeface="Calibri" panose="020F0502020204030204" pitchFamily="34" charset="0"/>
                <a:cs typeface="Calibri" panose="020F0502020204030204" pitchFamily="34" charset="0"/>
              </a:rPr>
              <a:t>Es ist wichtig, klar zu kommunizieren und zu erklären, was der Spender mit seiner Geldspende gewinnen kann.</a:t>
            </a:r>
            <a:r>
              <a:rPr lang="de-de" dirty="1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1" sz="3200" b="1">
                <a:latin typeface="Calibri" panose="020F0502020204030204" pitchFamily="34" charset="0"/>
                <a:cs typeface="Calibri" panose="020F0502020204030204" pitchFamily="34" charset="0"/>
              </a:rPr>
              <a:t>Erstellen Sie eine Sprache der Vorteile.</a:t>
            </a:r>
            <a:r>
              <a:rPr lang="de-de" dirty="1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1" sz="3200" b="1">
                <a:latin typeface="Calibri" panose="020F0502020204030204" pitchFamily="34" charset="0"/>
                <a:cs typeface="Calibri" panose="020F0502020204030204" pitchFamily="34" charset="0"/>
              </a:rPr>
              <a:t>Welche Veränderung wird durch die Unterstützung unserer Organisation erreicht werden?</a:t>
            </a:r>
          </a:p>
        </p:txBody>
      </p:sp>
    </p:spTree>
    <p:extLst>
      <p:ext uri="{BB962C8B-B14F-4D97-AF65-F5344CB8AC3E}">
        <p14:creationId xmlns:p14="http://schemas.microsoft.com/office/powerpoint/2010/main" val="225584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D21898E-86C0-4C8A-A76C-DF33E844C8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C8F04BD-D093-45D0-B54C-50FDB308B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24908" y="1479738"/>
            <a:ext cx="8650936" cy="4024884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de-de" dirty="1" b="1" sz="3200">
                <a:latin typeface="Calibri" panose="020F0502020204030204" pitchFamily="34" charset="0"/>
                <a:cs typeface="Calibri" panose="020F0502020204030204" pitchFamily="34" charset="0"/>
              </a:rPr>
              <a:t>Fundraising ist keine Jagd, sondern Arbeit auf dem Acker.</a:t>
            </a:r>
            <a:r>
              <a:rPr lang="de-de" dirty="1" b="1" sz="3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1" sz="3200">
                <a:latin typeface="Calibri" panose="020F0502020204030204" pitchFamily="34" charset="0"/>
                <a:cs typeface="Calibri" panose="020F0502020204030204" pitchFamily="34" charset="0"/>
              </a:rPr>
              <a:t>Effektives Fundraising erfordert und braucht Ruhe und Regelmäßigkeit.</a:t>
            </a:r>
            <a:r>
              <a:rPr lang="de-de" dirty="1" sz="3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de-de" dirty="1" sz="3200">
                <a:latin typeface="Calibri" panose="020F0502020204030204" pitchFamily="34" charset="0"/>
                <a:cs typeface="Calibri" panose="020F0502020204030204" pitchFamily="34" charset="0"/>
              </a:rPr>
              <a:t>Man macht nicht das Fundraising für das Fundraising selbst.</a:t>
            </a:r>
            <a:r>
              <a:rPr lang="de-de" dirty="1" sz="3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1" sz="3200">
                <a:latin typeface="Calibri" panose="020F0502020204030204" pitchFamily="34" charset="0"/>
                <a:cs typeface="Calibri" panose="020F0502020204030204" pitchFamily="34" charset="0"/>
              </a:rPr>
              <a:t>Geldbeschaffung ist ein Mittel zum Zweck, den wir erreichen wollen.</a:t>
            </a:r>
          </a:p>
        </p:txBody>
      </p:sp>
    </p:spTree>
    <p:extLst>
      <p:ext uri="{BB962C8B-B14F-4D97-AF65-F5344CB8AC3E}">
        <p14:creationId xmlns:p14="http://schemas.microsoft.com/office/powerpoint/2010/main" val="721714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7973" y="867905"/>
            <a:ext cx="11105827" cy="5309058"/>
          </a:xfrm>
        </p:spPr>
        <p:txBody>
          <a:bodyPr/>
          <a:lstStyle/>
          <a:p>
            <a:pPr marL="0" indent="0">
              <a:buNone/>
            </a:pPr>
            <a:r>
              <a:rPr lang="de-de" dirty="1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WICHTIGSTEN FRAGEN DES SPENDERS AN SIE:</a:t>
            </a:r>
          </a:p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1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Warum Ihre Organisation/Kampagne wichtig ist 
</a:t>
            </a:r>
            <a:br>
              <a:rPr lang="de-de" dirty="1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1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benötigt?</a:t>
            </a:r>
            <a:r>
              <a:rPr lang="de-de" dirty="1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de-de" dirty="1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würde passieren, wenn Sie morgen verschwinden?</a:t>
            </a: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126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975535" cy="5105400"/>
          </a:xfrm>
        </p:spPr>
        <p:txBody>
          <a:bodyPr>
            <a:normAutofit/>
          </a:bodyPr>
          <a:lstStyle/>
          <a:p>
            <a:r>
              <a:rPr lang="de-de" dirty="1" sz="3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Gründe, warum wir uns entschließen, Geld für ein edles Anliegen zu spenden</a:t>
            </a:r>
            <a:br>
              <a:rPr lang="de-de" dirty="1" sz="3400">
                <a:solidFill>
                  <a:srgbClr val="FFFFFF"/>
                </a:solidFill>
              </a:rPr>
            </a:b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xmlns="" id="{4E92847C-85B4-4D3B-8C17-754635841D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1159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78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3" y="622300"/>
            <a:ext cx="11976257" cy="5878893"/>
          </a:xfrm>
        </p:spPr>
      </p:pic>
    </p:spTree>
    <p:extLst>
      <p:ext uri="{BB962C8B-B14F-4D97-AF65-F5344CB8AC3E}">
        <p14:creationId xmlns:p14="http://schemas.microsoft.com/office/powerpoint/2010/main" val="347734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98155" y="309966"/>
            <a:ext cx="11995690" cy="96570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de-de" dirty="1"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SCHLÜSSELPRINZIPIEN DER MITTELBESCHAFFUNG</a:t>
            </a:r>
          </a:p>
        </p:txBody>
      </p:sp>
    </p:spTree>
    <p:extLst>
      <p:ext uri="{BB962C8B-B14F-4D97-AF65-F5344CB8AC3E}">
        <p14:creationId xmlns:p14="http://schemas.microsoft.com/office/powerpoint/2010/main" val="13138133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381</Words>
  <Application>Microsoft Office PowerPoint</Application>
  <PresentationFormat>Niestandardowy</PresentationFormat>
  <Paragraphs>60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Prezentacja programu PowerPoint</vt:lpstr>
      <vt:lpstr>Prezentacja programu PowerPoint</vt:lpstr>
      <vt:lpstr>Fundraising, czyli pozyskiwanie funduszy, to szukanie oraz wykorzystywanie szans i możliwości pochodzących od darczyńców indywidualnych, biznesowych, instytucjonalnych, a także działalności ekonomicznej, pozwalających budować organizację, jako organizację silną i niezależną.</vt:lpstr>
      <vt:lpstr>Prezentacja programu PowerPoint</vt:lpstr>
      <vt:lpstr>Prezentacja programu PowerPoint</vt:lpstr>
      <vt:lpstr>Prezentacja programu PowerPoint</vt:lpstr>
      <vt:lpstr>Powody, dla których decydujemy się podarować pieniądze na jakiś szlachetny cel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Jakie firmy zaprosić do współpracy?   (wypisz nazwy firm)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Ilona Pietrzak</dc:creator>
  <cp:lastModifiedBy>Joanna Starzec</cp:lastModifiedBy>
  <cp:revision>6</cp:revision>
  <dcterms:created xsi:type="dcterms:W3CDTF">2020-08-29T13:58:46Z</dcterms:created>
  <dcterms:modified xsi:type="dcterms:W3CDTF">2020-10-06T19:40:16Z</dcterms:modified>
</cp:coreProperties>
</file>